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83" r:id="rId2"/>
    <p:sldId id="301" r:id="rId3"/>
    <p:sldId id="315" r:id="rId4"/>
    <p:sldId id="304" r:id="rId5"/>
    <p:sldId id="306" r:id="rId6"/>
    <p:sldId id="320" r:id="rId7"/>
    <p:sldId id="307" r:id="rId8"/>
    <p:sldId id="308" r:id="rId9"/>
    <p:sldId id="323" r:id="rId10"/>
    <p:sldId id="324" r:id="rId11"/>
    <p:sldId id="325" r:id="rId12"/>
    <p:sldId id="326" r:id="rId13"/>
    <p:sldId id="347" r:id="rId14"/>
    <p:sldId id="312" r:id="rId15"/>
    <p:sldId id="332" r:id="rId16"/>
    <p:sldId id="331" r:id="rId17"/>
    <p:sldId id="310" r:id="rId18"/>
    <p:sldId id="313" r:id="rId19"/>
    <p:sldId id="334" r:id="rId20"/>
    <p:sldId id="335" r:id="rId21"/>
    <p:sldId id="336" r:id="rId22"/>
    <p:sldId id="309" r:id="rId23"/>
    <p:sldId id="329" r:id="rId24"/>
    <p:sldId id="348" r:id="rId25"/>
    <p:sldId id="342" r:id="rId26"/>
    <p:sldId id="346" r:id="rId27"/>
    <p:sldId id="345" r:id="rId28"/>
    <p:sldId id="349" r:id="rId29"/>
    <p:sldId id="350" r:id="rId30"/>
    <p:sldId id="337" r:id="rId31"/>
    <p:sldId id="353" r:id="rId32"/>
    <p:sldId id="352" r:id="rId33"/>
    <p:sldId id="351" r:id="rId34"/>
    <p:sldId id="293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72D02-BEBE-9A82-19D8-025B50210CFD}" v="3" dt="2025-01-24T03:19:13.195"/>
    <p1510:client id="{1595FD3B-221C-556E-6FC9-AB113CC78AF4}" v="196" dt="2025-01-24T01:08:26.143"/>
    <p1510:client id="{227DA45F-AEF0-B8C0-8FD0-626EE76A1FC5}" v="1780" dt="2025-01-23T17:12:28.134"/>
    <p1510:client id="{4421C67D-0EBD-7761-E4EA-F1A8DF847ED3}" v="3230" dt="2025-01-24T16:01:05.656"/>
    <p1510:client id="{98410D4B-79C8-EB33-DDC6-63B7F0D4AA59}" v="185" dt="2025-01-24T03:36:21.322"/>
    <p1510:client id="{9F47A3AF-AD97-AE8D-D2C1-80E9E07D41DD}" v="6" dt="2025-01-24T03:27:29.9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6BCA-3508-4388-9860-40AFA9020237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57B9-35DB-4C88-9A1C-8F135FA6FC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9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6BCA-3508-4388-9860-40AFA9020237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57B9-35DB-4C88-9A1C-8F135FA6FC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10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6BCA-3508-4388-9860-40AFA9020237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57B9-35DB-4C88-9A1C-8F135FA6FC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2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6BCA-3508-4388-9860-40AFA9020237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57B9-35DB-4C88-9A1C-8F135FA6FC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13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6BCA-3508-4388-9860-40AFA9020237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57B9-35DB-4C88-9A1C-8F135FA6FC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38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6BCA-3508-4388-9860-40AFA9020237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57B9-35DB-4C88-9A1C-8F135FA6FC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50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6BCA-3508-4388-9860-40AFA9020237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57B9-35DB-4C88-9A1C-8F135FA6FC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4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6BCA-3508-4388-9860-40AFA9020237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57B9-35DB-4C88-9A1C-8F135FA6FC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41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6BCA-3508-4388-9860-40AFA9020237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57B9-35DB-4C88-9A1C-8F135FA6FC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8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6BCA-3508-4388-9860-40AFA9020237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57B9-35DB-4C88-9A1C-8F135FA6FC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60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6BCA-3508-4388-9860-40AFA9020237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57B9-35DB-4C88-9A1C-8F135FA6FC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9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D6BCA-3508-4388-9860-40AFA9020237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857B9-35DB-4C88-9A1C-8F135FA6FC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1042-022-13808-w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yber.forum.yale.edu/blog/2021/7/20/deepfake-pornography-beyond-defamation-law" TargetMode="External"/><Relationship Id="rId4" Type="http://schemas.openxmlformats.org/officeDocument/2006/relationships/hyperlink" Target="https://www.forbesindia.com/article/news/the-rise-of-deepfakes-25-percent-of-videos-that-people-watch-are-later-found-to-be-fake/90077/1#google_vignette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03674" y="533400"/>
            <a:ext cx="8711726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lang="en-US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lang="en-US"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lang="en-US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lang="en-US"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lang="en-US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lang="en-US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lang="en-US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lang="en-US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lang="en-US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 Advisor  :  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+mn-lt"/>
                <a:cs typeface="+mn-lt"/>
                <a:sym typeface="Times New Roman"/>
              </a:rPr>
              <a:t>Dr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+mn-lt"/>
                <a:cs typeface="+mn-lt"/>
                <a:sym typeface="Times New Roman"/>
              </a:rPr>
              <a:t>. R. Aarthi</a:t>
            </a:r>
            <a:endParaRPr lang="en-US">
              <a:latin typeface="Times New Roman"/>
              <a:ea typeface="+mn-lt"/>
              <a:cs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3900" y="685800"/>
            <a:ext cx="7772400" cy="1470025"/>
          </a:xfrm>
        </p:spPr>
        <p:txBody>
          <a:bodyPr>
            <a:normAutofit/>
          </a:bodyPr>
          <a:lstStyle/>
          <a:p>
            <a:r>
              <a:rPr lang="en-US" sz="2800" b="1">
                <a:latin typeface="Times New Roman"/>
                <a:cs typeface="Times New Roman"/>
              </a:rPr>
              <a:t>Image Forgery Detection and Localization</a:t>
            </a:r>
            <a:br>
              <a:rPr lang="en-US" sz="2800" b="1">
                <a:latin typeface="Times New Roman" pitchFamily="18" charset="0"/>
                <a:cs typeface="Times New Roman" pitchFamily="18" charset="0"/>
              </a:rPr>
            </a:br>
            <a:r>
              <a:rPr lang="en-US" sz="2800" b="1">
                <a:latin typeface="Times New Roman"/>
                <a:cs typeface="Times New Roman"/>
              </a:rPr>
              <a:t>Phase 2- Review 1, Jan 2025</a:t>
            </a:r>
            <a:br>
              <a:rPr lang="en-US" sz="2800" b="1">
                <a:latin typeface="Times New Roman" pitchFamily="18" charset="0"/>
                <a:cs typeface="Times New Roman" pitchFamily="18" charset="0"/>
              </a:rPr>
            </a:br>
            <a:endParaRPr lang="en-US" sz="2800" b="1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403026"/>
              </p:ext>
            </p:extLst>
          </p:nvPr>
        </p:nvGraphicFramePr>
        <p:xfrm>
          <a:off x="1403827" y="2427858"/>
          <a:ext cx="6099907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5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2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9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2070">
                <a:tc>
                  <a:txBody>
                    <a:bodyPr/>
                    <a:lstStyle/>
                    <a:p>
                      <a:pPr algn="ctr"/>
                      <a:r>
                        <a:rPr lang="en-US" sz="1400" b="1" err="1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SL.No</a:t>
                      </a:r>
                      <a:endParaRPr lang="en-US" sz="1400" b="1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Roll</a:t>
                      </a:r>
                      <a:r>
                        <a:rPr lang="en-US" sz="1400" baseline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No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Student Name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Section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CB.EN.U4CSE21414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C.Sahithee</a:t>
                      </a:r>
                      <a:r>
                        <a:rPr lang="en-US"/>
                        <a:t> Vaibhav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CSE-E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CB.EN.U4CSE21430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K.Mahammad</a:t>
                      </a:r>
                      <a:r>
                        <a:rPr lang="en-US"/>
                        <a:t> Sami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CSE-E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CB.EN.U4CSE21440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N.Ujwal</a:t>
                      </a:r>
                      <a:r>
                        <a:rPr lang="en-US"/>
                        <a:t> Srimanth </a:t>
                      </a:r>
                      <a:r>
                        <a:rPr lang="en-US" err="1"/>
                        <a:t>varma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CSE-E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CB.EN.U4CSE21467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Vinayakan VS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CSE-E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0914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5691"/>
            <a:ext cx="8229600" cy="533400"/>
          </a:xfrm>
        </p:spPr>
        <p:txBody>
          <a:bodyPr>
            <a:noAutofit/>
          </a:bodyPr>
          <a:lstStyle/>
          <a:p>
            <a:r>
              <a:rPr lang="en-US" sz="2400" b="1">
                <a:latin typeface="Times New Roman"/>
                <a:cs typeface="Times New Roman"/>
              </a:rPr>
              <a:t>DATASET DETAILS </a:t>
            </a:r>
            <a:br>
              <a:rPr lang="en-US" sz="2400" b="1">
                <a:latin typeface="Times New Roman" pitchFamily="18" charset="0"/>
                <a:cs typeface="Times New Roman" pitchFamily="18" charset="0"/>
              </a:rPr>
            </a:br>
            <a:r>
              <a:rPr lang="en-US" sz="2400" b="1">
                <a:latin typeface="Times New Roman"/>
                <a:cs typeface="Times New Roman"/>
              </a:rPr>
              <a:t>CASIA.V2.0</a:t>
            </a:r>
            <a:br>
              <a:rPr lang="en-US" sz="2400">
                <a:latin typeface="Times New Roman" pitchFamily="18" charset="0"/>
                <a:cs typeface="Times New Roman" pitchFamily="18" charset="0"/>
              </a:rPr>
            </a:br>
            <a:br>
              <a:rPr lang="en-US" sz="3600" b="1">
                <a:latin typeface="Times New Roman" pitchFamily="18" charset="0"/>
                <a:cs typeface="Times New Roman" pitchFamily="18" charset="0"/>
              </a:rPr>
            </a:br>
            <a:br>
              <a:rPr lang="en-US" sz="3600" b="1">
                <a:latin typeface="Times New Roman" pitchFamily="18" charset="0"/>
                <a:cs typeface="Times New Roman" pitchFamily="18" charset="0"/>
              </a:rPr>
            </a:br>
            <a:endParaRPr lang="en-US" sz="3600" b="1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A graph of numbers and a number of images&#10;&#10;AI-generated content may be incorrect.">
            <a:extLst>
              <a:ext uri="{FF2B5EF4-FFF2-40B4-BE49-F238E27FC236}">
                <a16:creationId xmlns:a16="http://schemas.microsoft.com/office/drawing/2014/main" id="{D11E5D65-E4EC-D46A-CFF5-43C8732B1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7" y="1540964"/>
            <a:ext cx="8818720" cy="39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04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1868" y="455579"/>
            <a:ext cx="8910536" cy="61365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70" y="536972"/>
            <a:ext cx="8229600" cy="533400"/>
          </a:xfrm>
        </p:spPr>
        <p:txBody>
          <a:bodyPr>
            <a:noAutofit/>
          </a:bodyPr>
          <a:lstStyle/>
          <a:p>
            <a:r>
              <a:rPr lang="en-US" sz="2400" b="1">
                <a:latin typeface="Times New Roman"/>
                <a:cs typeface="Times New Roman"/>
              </a:rPr>
              <a:t>Deep Dive into Dataset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 descr="A collage of images of buildings and buildings&#10;&#10;AI-generated content may be incorrect.">
            <a:extLst>
              <a:ext uri="{FF2B5EF4-FFF2-40B4-BE49-F238E27FC236}">
                <a16:creationId xmlns:a16="http://schemas.microsoft.com/office/drawing/2014/main" id="{5D0AA6C3-BA03-D5F2-AAFA-5866A0665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66" y="1196501"/>
            <a:ext cx="4640197" cy="4815193"/>
          </a:xfrm>
          <a:prstGeom prst="rect">
            <a:avLst/>
          </a:prstGeom>
        </p:spPr>
      </p:pic>
      <p:pic>
        <p:nvPicPr>
          <p:cNvPr id="10" name="Picture 9" descr="A crowd of people in a crowd&#10;&#10;AI-generated content may be incorrect.">
            <a:extLst>
              <a:ext uri="{FF2B5EF4-FFF2-40B4-BE49-F238E27FC236}">
                <a16:creationId xmlns:a16="http://schemas.microsoft.com/office/drawing/2014/main" id="{6FC99006-9E02-3CE2-FFD3-9A84AB967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861" y="1193056"/>
            <a:ext cx="3638551" cy="14076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B50E8A-0C7D-035A-1EFD-A3C22A98059F}"/>
              </a:ext>
            </a:extLst>
          </p:cNvPr>
          <p:cNvSpPr txBox="1"/>
          <p:nvPr/>
        </p:nvSpPr>
        <p:spPr>
          <a:xfrm>
            <a:off x="5272392" y="2597285"/>
            <a:ext cx="36575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Min tampered percentage: 0.02%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E9B35C-A504-BA61-8EFD-68FEAF02A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549" y="3757410"/>
            <a:ext cx="3887822" cy="12108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EF2D55-FA93-E3E2-AF3A-25AD454E2F0D}"/>
              </a:ext>
            </a:extLst>
          </p:cNvPr>
          <p:cNvSpPr txBox="1"/>
          <p:nvPr/>
        </p:nvSpPr>
        <p:spPr>
          <a:xfrm>
            <a:off x="5029200" y="5204298"/>
            <a:ext cx="444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Max tampered percentage: 96.30% </a:t>
            </a:r>
          </a:p>
        </p:txBody>
      </p:sp>
    </p:spTree>
    <p:extLst>
      <p:ext uri="{BB962C8B-B14F-4D97-AF65-F5344CB8AC3E}">
        <p14:creationId xmlns:p14="http://schemas.microsoft.com/office/powerpoint/2010/main" val="1974484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0741" y="479822"/>
            <a:ext cx="8838604" cy="617160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3456"/>
            <a:ext cx="8229600" cy="533400"/>
          </a:xfrm>
        </p:spPr>
        <p:txBody>
          <a:bodyPr>
            <a:noAutofit/>
          </a:bodyPr>
          <a:lstStyle/>
          <a:p>
            <a:r>
              <a:rPr lang="en-US" sz="2400" b="1">
                <a:latin typeface="Times New Roman"/>
                <a:ea typeface="+mj-lt"/>
                <a:cs typeface="Times New Roman"/>
              </a:rPr>
              <a:t>DIFFERENT TYPES OF CATEGORIES IN CASIA DATASET </a:t>
            </a:r>
            <a:endParaRPr lang="en-US"/>
          </a:p>
          <a:p>
            <a:endParaRPr lang="en-US" sz="2400" b="1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108194B6-83D5-3087-6CFE-37692F674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81" y="1519833"/>
            <a:ext cx="4714280" cy="36129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426021-5E6F-23B8-6597-63D4E90E471B}"/>
              </a:ext>
            </a:extLst>
          </p:cNvPr>
          <p:cNvSpPr txBox="1"/>
          <p:nvPr/>
        </p:nvSpPr>
        <p:spPr>
          <a:xfrm>
            <a:off x="5477812" y="2100301"/>
            <a:ext cx="330577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ani: animal category) </a:t>
            </a:r>
          </a:p>
          <a:p>
            <a:r>
              <a:rPr lang="en-US"/>
              <a:t>arc: (architecture) </a:t>
            </a:r>
          </a:p>
          <a:p>
            <a:r>
              <a:rPr lang="en-US"/>
              <a:t>art: (art images) 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cha: (characters)  </a:t>
            </a:r>
            <a:endParaRPr lang="en-US">
              <a:ea typeface="Calibri"/>
              <a:cs typeface="Calibri"/>
            </a:endParaRPr>
          </a:p>
          <a:p>
            <a:r>
              <a:rPr lang="en-US" err="1"/>
              <a:t>ind</a:t>
            </a:r>
            <a:r>
              <a:rPr lang="en-US"/>
              <a:t>: (indoor) </a:t>
            </a:r>
          </a:p>
          <a:p>
            <a:r>
              <a:rPr lang="en-US" err="1"/>
              <a:t>nat</a:t>
            </a:r>
            <a:r>
              <a:rPr lang="en-US"/>
              <a:t>:(nature)  </a:t>
            </a:r>
          </a:p>
          <a:p>
            <a:r>
              <a:rPr lang="en-US" err="1"/>
              <a:t>pla</a:t>
            </a:r>
            <a:r>
              <a:rPr lang="en-US"/>
              <a:t>: (plants) </a:t>
            </a:r>
          </a:p>
          <a:p>
            <a:r>
              <a:rPr lang="en-US"/>
              <a:t>txt:(texture) 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10" name="Picture 9" descr="A group of people sitting at tables&#10;&#10;AI-generated content may be incorrect.">
            <a:extLst>
              <a:ext uri="{FF2B5EF4-FFF2-40B4-BE49-F238E27FC236}">
                <a16:creationId xmlns:a16="http://schemas.microsoft.com/office/drawing/2014/main" id="{72F3268D-4795-FF65-4076-D302CF133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732" y="5137938"/>
            <a:ext cx="5902523" cy="147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56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0741" y="479822"/>
            <a:ext cx="8838604" cy="617160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1256"/>
            <a:ext cx="8229600" cy="5334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/>
                <a:ea typeface="+mj-lt"/>
                <a:cs typeface="Times New Roman"/>
              </a:rPr>
              <a:t>Method Building </a:t>
            </a:r>
            <a:r>
              <a:rPr lang="en-US" sz="2400" b="1" dirty="0">
                <a:ea typeface="+mj-lt"/>
                <a:cs typeface="+mj-lt"/>
              </a:rPr>
              <a:t>Process</a:t>
            </a:r>
          </a:p>
          <a:p>
            <a:endParaRPr lang="en-US" sz="2400" b="1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978CB7-2244-6DB3-0B1D-BA8631BDB69C}"/>
              </a:ext>
            </a:extLst>
          </p:cNvPr>
          <p:cNvSpPr txBox="1"/>
          <p:nvPr/>
        </p:nvSpPr>
        <p:spPr>
          <a:xfrm>
            <a:off x="670681" y="1833581"/>
            <a:ext cx="8132815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err="1">
                <a:ea typeface="+mn-lt"/>
                <a:cs typeface="+mn-lt"/>
              </a:rPr>
              <a:t>UNet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Coclusion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Focused on highlighting features but struggled with precise localization in tampered regions.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Transition to CNN Variants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CNN + ELA</a:t>
            </a:r>
            <a:r>
              <a:rPr lang="en-US" dirty="0">
                <a:ea typeface="+mn-lt"/>
                <a:cs typeface="+mn-lt"/>
              </a:rPr>
              <a:t>: Combined tampered images and ELA images as dual inputs for improved detection.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CNN + ELA + SRM Filters</a:t>
            </a:r>
            <a:r>
              <a:rPr lang="en-US" dirty="0">
                <a:ea typeface="+mn-lt"/>
                <a:cs typeface="+mn-lt"/>
              </a:rPr>
              <a:t>: Added SRM filters as an extra input stream to capture manipulation traces.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CNN + ELA + </a:t>
            </a:r>
            <a:r>
              <a:rPr lang="en-US" b="1" dirty="0" err="1">
                <a:ea typeface="+mn-lt"/>
                <a:cs typeface="+mn-lt"/>
              </a:rPr>
              <a:t>UNet</a:t>
            </a:r>
            <a:r>
              <a:rPr lang="en-US" dirty="0">
                <a:ea typeface="+mn-lt"/>
                <a:cs typeface="+mn-lt"/>
              </a:rPr>
              <a:t>: Incorporated </a:t>
            </a:r>
            <a:r>
              <a:rPr lang="en-US" dirty="0" err="1">
                <a:ea typeface="+mn-lt"/>
                <a:cs typeface="+mn-lt"/>
              </a:rPr>
              <a:t>UNet</a:t>
            </a:r>
            <a:r>
              <a:rPr lang="en-US" dirty="0">
                <a:ea typeface="+mn-lt"/>
                <a:cs typeface="+mn-lt"/>
              </a:rPr>
              <a:t> during the reconstruction phase for enhanced localization.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CNN + ELA (Feature Fusion)</a:t>
            </a:r>
            <a:r>
              <a:rPr lang="en-US" dirty="0">
                <a:ea typeface="+mn-lt"/>
                <a:cs typeface="+mn-lt"/>
              </a:rPr>
              <a:t>: Explored various fusion strategies for feature and image integration.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Tried</a:t>
            </a:r>
            <a:r>
              <a:rPr lang="en-US" b="1" dirty="0">
                <a:ea typeface="Calibri"/>
                <a:cs typeface="Calibri"/>
              </a:rPr>
              <a:t> Vision Transformer </a:t>
            </a:r>
            <a:r>
              <a:rPr lang="en-US" dirty="0">
                <a:ea typeface="Calibri"/>
                <a:cs typeface="Calibri"/>
              </a:rPr>
              <a:t>to explore the nature of transformers for this task</a:t>
            </a:r>
          </a:p>
        </p:txBody>
      </p:sp>
    </p:spTree>
    <p:extLst>
      <p:ext uri="{BB962C8B-B14F-4D97-AF65-F5344CB8AC3E}">
        <p14:creationId xmlns:p14="http://schemas.microsoft.com/office/powerpoint/2010/main" val="3929371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3" y="459581"/>
            <a:ext cx="8229600" cy="18288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Model 1: ELA-CNN Dual Input Approach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3165" y="2291953"/>
            <a:ext cx="8229600" cy="31120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Step-1 : Generating ELA images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Step-2 : Image Resizing</a:t>
            </a:r>
          </a:p>
          <a:p>
            <a:pPr marL="457200" lvl="1" indent="0">
              <a:buNone/>
            </a:pPr>
            <a:r>
              <a:rPr lang="en-US" sz="1800">
                <a:ea typeface="+mn-lt"/>
                <a:cs typeface="+mn-lt"/>
              </a:rPr>
              <a:t>   All images are Resized to 128x128.</a:t>
            </a:r>
            <a:endParaRPr lang="en-US" sz="1800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Step-3 : Image Scaling (/255)</a:t>
            </a:r>
            <a:endParaRPr lang="en-US" sz="24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  </a:t>
            </a:r>
            <a:r>
              <a:rPr lang="en-US" sz="1800">
                <a:ea typeface="+mn-lt"/>
                <a:cs typeface="+mn-lt"/>
              </a:rPr>
              <a:t>All pixel values are mapped between 0 and 1.</a:t>
            </a:r>
            <a:endParaRPr lang="en-US" sz="1800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Step-4 : Splitting dataset</a:t>
            </a:r>
            <a:endParaRPr lang="en-US" sz="2400">
              <a:ea typeface="Calibri"/>
              <a:cs typeface="Calibri"/>
            </a:endParaRPr>
          </a:p>
          <a:p>
            <a:pPr>
              <a:buNone/>
            </a:pPr>
            <a:r>
              <a:rPr lang="en-US" sz="2400">
                <a:ea typeface="+mn-lt"/>
                <a:cs typeface="+mn-lt"/>
              </a:rPr>
              <a:t>  </a:t>
            </a:r>
            <a:r>
              <a:rPr lang="en-US" sz="1800">
                <a:ea typeface="+mn-lt"/>
                <a:cs typeface="+mn-lt"/>
              </a:rPr>
              <a:t>Data is split with 80:20 ratio for train and test respectively.</a:t>
            </a:r>
            <a:endParaRPr lang="en-US" sz="1800">
              <a:ea typeface="Calibri"/>
              <a:cs typeface="Calibri"/>
            </a:endParaRPr>
          </a:p>
          <a:p>
            <a:pPr>
              <a:buNone/>
            </a:pPr>
            <a:endParaRPr lang="en-US" sz="2400"/>
          </a:p>
          <a:p>
            <a:pPr>
              <a:buNone/>
            </a:pPr>
            <a:endParaRPr lang="en-US" sz="2400"/>
          </a:p>
          <a:p>
            <a:pPr marL="0" indent="0">
              <a:buNone/>
            </a:pPr>
            <a:endParaRPr lang="en-US" sz="2400">
              <a:ea typeface="Calibri"/>
              <a:cs typeface="Calibri"/>
            </a:endParaRPr>
          </a:p>
          <a:p>
            <a:endParaRPr lang="en-US" sz="2400">
              <a:ea typeface="Calibri"/>
              <a:cs typeface="Calibri"/>
            </a:endParaRPr>
          </a:p>
          <a:p>
            <a:endParaRPr lang="en-US" sz="2400">
              <a:ea typeface="Calibri"/>
              <a:cs typeface="Calibri"/>
            </a:endParaRPr>
          </a:p>
          <a:p>
            <a:endParaRPr lang="en-US" sz="2400">
              <a:ea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651" y="109385"/>
            <a:ext cx="8229600" cy="1828800"/>
          </a:xfrm>
        </p:spPr>
        <p:txBody>
          <a:bodyPr>
            <a:noAutofit/>
          </a:bodyPr>
          <a:lstStyle/>
          <a:p>
            <a:r>
              <a:rPr lang="en-US" sz="2400" b="1">
                <a:latin typeface="Times New Roman"/>
                <a:cs typeface="Times New Roman"/>
              </a:rPr>
              <a:t>Why ELA with Tampered image?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240" y="1345774"/>
            <a:ext cx="8229600" cy="31120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ELA detects image manipulation by highlighting differences in compression levels, revealing tampered regions with distinct artifacts.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It provides critical evidence of forgery, making invisible manipulations detectable and aiding in identifying edited areas.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Using the tampered image (X1) and the ELA image (X2) together enhances the model's ability to detect and localize forgeries effectively.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X1 provides important visual features, while X2 highlights editing artifacts like compression differences, improving training and localization.</a:t>
            </a:r>
            <a:endParaRPr lang="en-US"/>
          </a:p>
          <a:p>
            <a:endParaRPr lang="en-US" sz="1800">
              <a:ea typeface="Calibri"/>
              <a:cs typeface="Calibri"/>
            </a:endParaRPr>
          </a:p>
          <a:p>
            <a:endParaRPr lang="en-US" sz="1800">
              <a:ea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E683F-BDB7-C85E-12D2-C350203F1947}"/>
              </a:ext>
            </a:extLst>
          </p:cNvPr>
          <p:cNvSpPr txBox="1"/>
          <p:nvPr/>
        </p:nvSpPr>
        <p:spPr>
          <a:xfrm>
            <a:off x="863902" y="599155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kern="100">
                <a:ea typeface="Calibri"/>
                <a:cs typeface="Calibri"/>
              </a:rPr>
              <a:t>X1(Tampered Image)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6BCB5-B7C0-A5A8-EEDD-7C80CEF16633}"/>
              </a:ext>
            </a:extLst>
          </p:cNvPr>
          <p:cNvSpPr txBox="1"/>
          <p:nvPr/>
        </p:nvSpPr>
        <p:spPr>
          <a:xfrm>
            <a:off x="3657509" y="599155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kern="100">
                <a:ea typeface="Calibri"/>
                <a:cs typeface="Calibri"/>
              </a:rPr>
              <a:t>X2(ELA Image) </a:t>
            </a:r>
          </a:p>
        </p:txBody>
      </p:sp>
      <p:pic>
        <p:nvPicPr>
          <p:cNvPr id="10" name="Picture 9" descr="A purple and black image&#10;&#10;AI-generated content may be incorrect.">
            <a:extLst>
              <a:ext uri="{FF2B5EF4-FFF2-40B4-BE49-F238E27FC236}">
                <a16:creationId xmlns:a16="http://schemas.microsoft.com/office/drawing/2014/main" id="{51507CF9-984F-91F1-21D4-23E794129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131" y="4208346"/>
            <a:ext cx="2525169" cy="1695104"/>
          </a:xfrm>
          <a:prstGeom prst="rect">
            <a:avLst/>
          </a:prstGeom>
        </p:spPr>
      </p:pic>
      <p:pic>
        <p:nvPicPr>
          <p:cNvPr id="12" name="Picture 11" descr="A group of birds flying in the sky&#10;&#10;AI-generated content may be incorrect.">
            <a:extLst>
              <a:ext uri="{FF2B5EF4-FFF2-40B4-BE49-F238E27FC236}">
                <a16:creationId xmlns:a16="http://schemas.microsoft.com/office/drawing/2014/main" id="{2DAB3153-B7B2-3253-E38B-564F5A998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30" y="4299459"/>
            <a:ext cx="2419491" cy="1604651"/>
          </a:xfrm>
          <a:prstGeom prst="rect">
            <a:avLst/>
          </a:prstGeom>
        </p:spPr>
      </p:pic>
      <p:pic>
        <p:nvPicPr>
          <p:cNvPr id="13" name="Picture 12" descr="A white birds flying in the sky&#10;&#10;AI-generated content may be incorrect.">
            <a:extLst>
              <a:ext uri="{FF2B5EF4-FFF2-40B4-BE49-F238E27FC236}">
                <a16:creationId xmlns:a16="http://schemas.microsoft.com/office/drawing/2014/main" id="{BB83AA68-1531-B78D-EFFD-D78EF5801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258" y="4295567"/>
            <a:ext cx="2422827" cy="16124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8F68AC-9D8C-61F6-C510-0941B90A1E86}"/>
              </a:ext>
            </a:extLst>
          </p:cNvPr>
          <p:cNvSpPr txBox="1"/>
          <p:nvPr/>
        </p:nvSpPr>
        <p:spPr>
          <a:xfrm>
            <a:off x="6403698" y="599155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kern="100" dirty="0">
                <a:ea typeface="Calibri"/>
                <a:cs typeface="Calibri"/>
              </a:rPr>
              <a:t>Ground Truth Image </a:t>
            </a:r>
          </a:p>
        </p:txBody>
      </p:sp>
    </p:spTree>
    <p:extLst>
      <p:ext uri="{BB962C8B-B14F-4D97-AF65-F5344CB8AC3E}">
        <p14:creationId xmlns:p14="http://schemas.microsoft.com/office/powerpoint/2010/main" val="2832429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3" y="-111919"/>
            <a:ext cx="8229600" cy="1828800"/>
          </a:xfrm>
        </p:spPr>
        <p:txBody>
          <a:bodyPr>
            <a:noAutofit/>
          </a:bodyPr>
          <a:lstStyle/>
          <a:p>
            <a:r>
              <a:rPr lang="en-US" sz="2400" b="1">
                <a:latin typeface="Times New Roman"/>
                <a:cs typeface="Times New Roman"/>
              </a:rPr>
              <a:t>Algorithm For ELA</a:t>
            </a:r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C0420AB-1D30-5B68-548D-EEEB372B6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93" y="1124117"/>
            <a:ext cx="5668083" cy="523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70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70" y="1608534"/>
            <a:ext cx="8229600" cy="1447800"/>
          </a:xfrm>
        </p:spPr>
        <p:txBody>
          <a:bodyPr>
            <a:no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ARCHITECTURE DIAGRAM </a:t>
            </a:r>
            <a:br>
              <a:rPr lang="en-US" sz="3600" b="1">
                <a:latin typeface="Times New Roman" pitchFamily="18" charset="0"/>
                <a:cs typeface="Times New Roman" pitchFamily="18" charset="0"/>
              </a:rPr>
            </a:br>
            <a:br>
              <a:rPr lang="en-US" sz="3600">
                <a:latin typeface="Times New Roman" pitchFamily="18" charset="0"/>
                <a:cs typeface="Times New Roman" pitchFamily="18" charset="0"/>
              </a:rPr>
            </a:br>
            <a:br>
              <a:rPr lang="en-US" sz="3600">
                <a:latin typeface="Times New Roman" pitchFamily="18" charset="0"/>
                <a:cs typeface="Times New Roman" pitchFamily="18" charset="0"/>
              </a:rPr>
            </a:br>
            <a:br>
              <a:rPr lang="en-US" sz="3600" b="1">
                <a:latin typeface="Times New Roman" pitchFamily="18" charset="0"/>
                <a:cs typeface="Times New Roman" pitchFamily="18" charset="0"/>
              </a:rPr>
            </a:br>
            <a:br>
              <a:rPr lang="en-US" sz="3600" b="1">
                <a:latin typeface="Times New Roman" pitchFamily="18" charset="0"/>
                <a:cs typeface="Times New Roman" pitchFamily="18" charset="0"/>
              </a:rPr>
            </a:br>
            <a:endParaRPr lang="en-US" sz="3600" b="1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2A9D36-44AB-2604-E187-CC9001E07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58" y="1207060"/>
            <a:ext cx="8456413" cy="47474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229600" cy="1828800"/>
          </a:xfrm>
        </p:spPr>
        <p:txBody>
          <a:bodyPr>
            <a:noAutofit/>
          </a:bodyPr>
          <a:lstStyle/>
          <a:p>
            <a:r>
              <a:rPr lang="en-US" sz="2400" b="1">
                <a:latin typeface="Times New Roman"/>
                <a:cs typeface="Times New Roman"/>
              </a:rPr>
              <a:t>Model Performance</a:t>
            </a:r>
            <a:br>
              <a:rPr lang="en-US" sz="2400" b="1">
                <a:latin typeface="Times New Roman" pitchFamily="18" charset="0"/>
                <a:cs typeface="Times New Roman" pitchFamily="18" charset="0"/>
              </a:rPr>
            </a:br>
            <a:br>
              <a:rPr lang="en-US" sz="3600">
                <a:latin typeface="Times New Roman" pitchFamily="18" charset="0"/>
                <a:cs typeface="Times New Roman" pitchFamily="18" charset="0"/>
              </a:rPr>
            </a:br>
            <a:br>
              <a:rPr lang="en-US" sz="3600" b="1">
                <a:latin typeface="Times New Roman" pitchFamily="18" charset="0"/>
                <a:cs typeface="Times New Roman" pitchFamily="18" charset="0"/>
              </a:rPr>
            </a:br>
            <a:br>
              <a:rPr lang="en-US" sz="3600" b="1">
                <a:latin typeface="Times New Roman" pitchFamily="18" charset="0"/>
                <a:cs typeface="Times New Roman" pitchFamily="18" charset="0"/>
              </a:rPr>
            </a:br>
            <a:endParaRPr lang="en-US" sz="3600" b="1">
              <a:ea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FCC28B-3190-18D0-A61A-026C717EC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109" y="1387078"/>
            <a:ext cx="6640711" cy="495895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ea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737" y="691092"/>
            <a:ext cx="8229600" cy="1828800"/>
          </a:xfrm>
        </p:spPr>
        <p:txBody>
          <a:bodyPr>
            <a:noAutofit/>
          </a:bodyPr>
          <a:lstStyle/>
          <a:p>
            <a:r>
              <a:rPr lang="en-US" sz="2400" b="1">
                <a:latin typeface="Times New Roman"/>
                <a:ea typeface="+mj-lt"/>
                <a:cs typeface="Times New Roman"/>
              </a:rPr>
              <a:t>Why F1-Score is a good metric?</a:t>
            </a:r>
            <a:endParaRPr lang="en-US"/>
          </a:p>
          <a:p>
            <a:endParaRPr lang="en-US" sz="2400" b="1">
              <a:latin typeface="Times New Roman"/>
              <a:ea typeface="Calibri"/>
              <a:cs typeface="Times New Roman"/>
            </a:endParaRPr>
          </a:p>
          <a:p>
            <a:endParaRPr lang="en-US" sz="2400" b="1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F0C2750-2001-E032-14D0-C961F68B3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288097"/>
              </p:ext>
            </p:extLst>
          </p:nvPr>
        </p:nvGraphicFramePr>
        <p:xfrm>
          <a:off x="5027414" y="2741413"/>
          <a:ext cx="3884308" cy="138714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7627">
                  <a:extLst>
                    <a:ext uri="{9D8B030D-6E8A-4147-A177-3AD203B41FA5}">
                      <a16:colId xmlns:a16="http://schemas.microsoft.com/office/drawing/2014/main" val="549252893"/>
                    </a:ext>
                  </a:extLst>
                </a:gridCol>
                <a:gridCol w="886095">
                  <a:extLst>
                    <a:ext uri="{9D8B030D-6E8A-4147-A177-3AD203B41FA5}">
                      <a16:colId xmlns:a16="http://schemas.microsoft.com/office/drawing/2014/main" val="2646126199"/>
                    </a:ext>
                  </a:extLst>
                </a:gridCol>
                <a:gridCol w="755806">
                  <a:extLst>
                    <a:ext uri="{9D8B030D-6E8A-4147-A177-3AD203B41FA5}">
                      <a16:colId xmlns:a16="http://schemas.microsoft.com/office/drawing/2014/main" val="3580940749"/>
                    </a:ext>
                  </a:extLst>
                </a:gridCol>
                <a:gridCol w="797918">
                  <a:extLst>
                    <a:ext uri="{9D8B030D-6E8A-4147-A177-3AD203B41FA5}">
                      <a16:colId xmlns:a16="http://schemas.microsoft.com/office/drawing/2014/main" val="2778178492"/>
                    </a:ext>
                  </a:extLst>
                </a:gridCol>
                <a:gridCol w="776862">
                  <a:extLst>
                    <a:ext uri="{9D8B030D-6E8A-4147-A177-3AD203B41FA5}">
                      <a16:colId xmlns:a16="http://schemas.microsoft.com/office/drawing/2014/main" val="2949276964"/>
                    </a:ext>
                  </a:extLst>
                </a:gridCol>
              </a:tblGrid>
              <a:tr h="462381">
                <a:tc>
                  <a:txBody>
                    <a:bodyPr/>
                    <a:lstStyle/>
                    <a:p>
                      <a:pPr algn="ctr" fontAlgn="t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Train Data - F (Pred)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Train Data - R (Pred)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 Data - F (Pred)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 Data - R (Pred)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793789"/>
                  </a:ext>
                </a:extLst>
              </a:tr>
              <a:tr h="4623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 (Act)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49428117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616338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11556637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689399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992973"/>
                  </a:ext>
                </a:extLst>
              </a:tr>
              <a:tr h="4623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 (Act)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1625380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7312565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1224817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1274747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05454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7D1C6A3-9BE5-D92C-737C-ADCCC607419E}"/>
              </a:ext>
            </a:extLst>
          </p:cNvPr>
          <p:cNvSpPr txBox="1"/>
          <p:nvPr/>
        </p:nvSpPr>
        <p:spPr>
          <a:xfrm>
            <a:off x="354193" y="1903926"/>
            <a:ext cx="4765278" cy="41504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Accuracy Limitation: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 dirty="0">
                <a:ea typeface="+mn-lt"/>
                <a:cs typeface="+mn-lt"/>
              </a:rPr>
              <a:t>Black pixels dominate ground truth </a:t>
            </a:r>
            <a:r>
              <a:rPr lang="en-US" sz="1600" dirty="0" err="1">
                <a:ea typeface="+mn-lt"/>
                <a:cs typeface="+mn-lt"/>
              </a:rPr>
              <a:t>masks.Predicting</a:t>
            </a:r>
            <a:r>
              <a:rPr lang="en-US" sz="1600" dirty="0">
                <a:ea typeface="+mn-lt"/>
                <a:cs typeface="+mn-lt"/>
              </a:rPr>
              <a:t> all black yields high accuracy but misses tampered regions.</a:t>
            </a:r>
            <a:endParaRPr lang="en-US" sz="16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F1-Score Advantages: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 dirty="0">
                <a:ea typeface="+mn-lt"/>
                <a:cs typeface="+mn-lt"/>
              </a:rPr>
              <a:t>Balances Precision and Recall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 dirty="0">
                <a:ea typeface="+mn-lt"/>
                <a:cs typeface="+mn-lt"/>
              </a:rPr>
              <a:t>Precision: Accuracy in predicting non-tampered regions (black pixels, labeled 0).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 dirty="0">
                <a:ea typeface="+mn-lt"/>
                <a:cs typeface="+mn-lt"/>
              </a:rPr>
              <a:t>Recall: Effectiveness in identifying tampered regions (white pixels, labeled 1).</a:t>
            </a:r>
            <a:endParaRPr lang="en-US" sz="16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F1-score ensures better evaluation by focusing on both false positives and false negatives.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AUC Score is also considered for comparison as Measures how well the model separates classes (positive vs. negative).</a:t>
            </a:r>
            <a:endParaRPr lang="en-US" sz="1600" dirty="0">
              <a:ea typeface="Calibri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endParaRPr lang="en-US" sz="1600"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6E2DA0-0867-7F19-2376-25CA54CFE473}"/>
              </a:ext>
            </a:extLst>
          </p:cNvPr>
          <p:cNvSpPr txBox="1"/>
          <p:nvPr/>
        </p:nvSpPr>
        <p:spPr>
          <a:xfrm>
            <a:off x="6054686" y="4131809"/>
            <a:ext cx="20207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Calibri"/>
                <a:cs typeface="Calibri"/>
              </a:rPr>
              <a:t>Confusion Matrix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629696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GUIDE APPROVAL SCREENSHOT</a:t>
            </a:r>
            <a:br>
              <a:rPr lang="en-US" sz="2400" b="1">
                <a:latin typeface="Times New Roman" pitchFamily="18" charset="0"/>
                <a:cs typeface="Times New Roman" pitchFamily="18" charset="0"/>
              </a:rPr>
            </a:b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64" y="457200"/>
            <a:ext cx="9030869" cy="62669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34"/>
            <a:ext cx="8229600" cy="1828800"/>
          </a:xfrm>
        </p:spPr>
        <p:txBody>
          <a:bodyPr>
            <a:noAutofit/>
          </a:bodyPr>
          <a:lstStyle/>
          <a:p>
            <a:r>
              <a:rPr lang="en-US" sz="2400" b="1">
                <a:latin typeface="Times New Roman"/>
                <a:ea typeface="+mj-lt"/>
                <a:cs typeface="Times New Roman"/>
              </a:rPr>
              <a:t>Model Results on Tampered and Real images</a:t>
            </a:r>
            <a:endParaRPr lang="en-US"/>
          </a:p>
          <a:p>
            <a:endParaRPr lang="en-US" sz="2400" b="1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04B053-8D4B-BDE5-0506-FF10244DD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41" y="2850607"/>
            <a:ext cx="8492247" cy="1769629"/>
          </a:xfrm>
          <a:prstGeom prst="rect">
            <a:avLst/>
          </a:prstGeom>
        </p:spPr>
      </p:pic>
      <p:pic>
        <p:nvPicPr>
          <p:cNvPr id="10" name="Picture 9" descr="A comparison of a black and white image&#10;&#10;AI-generated content may be incorrect.">
            <a:extLst>
              <a:ext uri="{FF2B5EF4-FFF2-40B4-BE49-F238E27FC236}">
                <a16:creationId xmlns:a16="http://schemas.microsoft.com/office/drawing/2014/main" id="{F00E1B8A-9569-F5AC-498D-2A98B51AB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41" y="1070445"/>
            <a:ext cx="8492247" cy="1779357"/>
          </a:xfrm>
          <a:prstGeom prst="rect">
            <a:avLst/>
          </a:prstGeom>
        </p:spPr>
      </p:pic>
      <p:pic>
        <p:nvPicPr>
          <p:cNvPr id="11" name="Picture 10" descr="A close-up of a white object&#10;&#10;AI-generated content may be incorrect.">
            <a:extLst>
              <a:ext uri="{FF2B5EF4-FFF2-40B4-BE49-F238E27FC236}">
                <a16:creationId xmlns:a16="http://schemas.microsoft.com/office/drawing/2014/main" id="{BE3F583F-BD54-3FFB-D8DE-913B27805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13" y="4621041"/>
            <a:ext cx="8501975" cy="167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29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62" y="241391"/>
            <a:ext cx="9129947" cy="640494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 descr="A picture of a deer with a black background&#10;&#10;AI-generated content may be incorrect.">
            <a:extLst>
              <a:ext uri="{FF2B5EF4-FFF2-40B4-BE49-F238E27FC236}">
                <a16:creationId xmlns:a16="http://schemas.microsoft.com/office/drawing/2014/main" id="{5833A746-B080-85A2-17C7-42A03524E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57602"/>
            <a:ext cx="7898858" cy="1390251"/>
          </a:xfrm>
          <a:prstGeom prst="rect">
            <a:avLst/>
          </a:prstGeom>
        </p:spPr>
      </p:pic>
      <p:pic>
        <p:nvPicPr>
          <p:cNvPr id="12" name="Picture 11" descr="A close-up of a black and white image&#10;&#10;AI-generated content may be incorrect.">
            <a:extLst>
              <a:ext uri="{FF2B5EF4-FFF2-40B4-BE49-F238E27FC236}">
                <a16:creationId xmlns:a16="http://schemas.microsoft.com/office/drawing/2014/main" id="{8AB22A2F-9890-1D90-988E-6A007B588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1936206"/>
            <a:ext cx="7889133" cy="1429162"/>
          </a:xfrm>
          <a:prstGeom prst="rect">
            <a:avLst/>
          </a:prstGeom>
        </p:spPr>
      </p:pic>
      <p:pic>
        <p:nvPicPr>
          <p:cNvPr id="13" name="Picture 12" descr="A collage of images of a white animal&#10;&#10;AI-generated content may be incorrect.">
            <a:extLst>
              <a:ext uri="{FF2B5EF4-FFF2-40B4-BE49-F238E27FC236}">
                <a16:creationId xmlns:a16="http://schemas.microsoft.com/office/drawing/2014/main" id="{F5A62F3B-3E00-6D73-0776-8BCF48FEA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3366173"/>
            <a:ext cx="7889132" cy="1429162"/>
          </a:xfrm>
          <a:prstGeom prst="rect">
            <a:avLst/>
          </a:prstGeom>
        </p:spPr>
      </p:pic>
      <p:pic>
        <p:nvPicPr>
          <p:cNvPr id="14" name="Picture 13" descr="A collage of images of two people&#10;&#10;AI-generated content may be incorrect.">
            <a:extLst>
              <a:ext uri="{FF2B5EF4-FFF2-40B4-BE49-F238E27FC236}">
                <a16:creationId xmlns:a16="http://schemas.microsoft.com/office/drawing/2014/main" id="{CB01EECD-E05E-07ED-7C81-8A976372E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796139"/>
            <a:ext cx="7898861" cy="15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20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0037" y="594735"/>
            <a:ext cx="8828632" cy="61032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409" y="1609407"/>
            <a:ext cx="8229600" cy="14478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/>
                <a:ea typeface="+mj-lt"/>
                <a:cs typeface="Times New Roman"/>
              </a:rPr>
              <a:t>Model 2: Triple Input Model (ELA+SRM)</a:t>
            </a:r>
            <a:endParaRPr lang="en-US" dirty="0"/>
          </a:p>
          <a:p>
            <a:r>
              <a:rPr lang="en-US" sz="2400" b="1" dirty="0">
                <a:latin typeface="Times New Roman"/>
                <a:cs typeface="Times New Roman"/>
              </a:rPr>
              <a:t> </a:t>
            </a:r>
            <a:br>
              <a:rPr lang="en-US" sz="3600" dirty="0">
                <a:latin typeface="Times New Roman" pitchFamily="18" charset="0"/>
                <a:cs typeface="Times New Roman" pitchFamily="18" charset="0"/>
              </a:rPr>
            </a:br>
            <a:br>
              <a:rPr lang="en-US" sz="3600" dirty="0">
                <a:latin typeface="Times New Roman" pitchFamily="18" charset="0"/>
                <a:cs typeface="Times New Roman" pitchFamily="18" charset="0"/>
              </a:rPr>
            </a:br>
            <a:br>
              <a:rPr lang="en-US" sz="3600" b="1" dirty="0">
                <a:latin typeface="Times New Roman" pitchFamily="18" charset="0"/>
                <a:cs typeface="Times New Roman" pitchFamily="18" charset="0"/>
              </a:rPr>
            </a:br>
            <a:br>
              <a:rPr lang="en-US" sz="3600" b="1" dirty="0">
                <a:latin typeface="Times New Roman" pitchFamily="18" charset="0"/>
                <a:cs typeface="Times New Roman" pitchFamily="18" charset="0"/>
              </a:rPr>
            </a:br>
            <a:endParaRPr lang="en-US" sz="3600" b="1">
              <a:ea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762" y="2199782"/>
            <a:ext cx="7831665" cy="40740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 dirty="0">
              <a:ea typeface="Calibri"/>
              <a:cs typeface="Calibri"/>
            </a:endParaRPr>
          </a:p>
          <a:p>
            <a:endParaRPr lang="en-US" sz="2000"/>
          </a:p>
          <a:p>
            <a:endParaRPr lang="en-US" sz="2000"/>
          </a:p>
          <a:p>
            <a:endParaRPr lang="en-US" sz="2000">
              <a:ea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91406-77FE-D37F-E43F-AC54FFDD674E}"/>
              </a:ext>
            </a:extLst>
          </p:cNvPr>
          <p:cNvSpPr txBox="1"/>
          <p:nvPr/>
        </p:nvSpPr>
        <p:spPr>
          <a:xfrm>
            <a:off x="651293" y="1374391"/>
            <a:ext cx="784194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ELA Performance</a:t>
            </a:r>
            <a:r>
              <a:rPr lang="en-US" dirty="0">
                <a:ea typeface="+mn-lt"/>
                <a:cs typeface="+mn-lt"/>
              </a:rPr>
              <a:t>: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Outperformed </a:t>
            </a:r>
            <a:r>
              <a:rPr lang="en-US" dirty="0" err="1">
                <a:ea typeface="+mn-lt"/>
                <a:cs typeface="+mn-lt"/>
              </a:rPr>
              <a:t>UNet</a:t>
            </a:r>
            <a:r>
              <a:rPr lang="en-US" dirty="0">
                <a:ea typeface="+mn-lt"/>
                <a:cs typeface="+mn-lt"/>
              </a:rPr>
              <a:t> in detecting and localizing tampered regions, improving the overall model performance.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Enhancing Model with Additional Input</a:t>
            </a:r>
            <a:r>
              <a:rPr lang="en-US" dirty="0">
                <a:ea typeface="+mn-lt"/>
                <a:cs typeface="+mn-lt"/>
              </a:rPr>
              <a:t>: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To further boost performance, we added an extra input stream to the CNN model called </a:t>
            </a:r>
            <a:r>
              <a:rPr lang="en-US" b="1" dirty="0">
                <a:ea typeface="+mn-lt"/>
                <a:cs typeface="+mn-lt"/>
              </a:rPr>
              <a:t>SRM Filters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SRM Filters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Identify noise and texture changes from editing, complementing ELA for better forgery detection.</a:t>
            </a:r>
            <a:endParaRPr lang="en-US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7" name="Picture 6" descr="A black and white image of birds&#10;&#10;AI-generated content may be incorrect.">
            <a:extLst>
              <a:ext uri="{FF2B5EF4-FFF2-40B4-BE49-F238E27FC236}">
                <a16:creationId xmlns:a16="http://schemas.microsoft.com/office/drawing/2014/main" id="{4A448922-CA12-B54D-8194-6289F77B7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320" y="4233375"/>
            <a:ext cx="2750432" cy="1903680"/>
          </a:xfrm>
          <a:prstGeom prst="rect">
            <a:avLst/>
          </a:prstGeom>
        </p:spPr>
      </p:pic>
      <p:pic>
        <p:nvPicPr>
          <p:cNvPr id="9" name="Picture 8" descr="A group of birds flying in the sky&#10;&#10;AI-generated content may be incorrect.">
            <a:extLst>
              <a:ext uri="{FF2B5EF4-FFF2-40B4-BE49-F238E27FC236}">
                <a16:creationId xmlns:a16="http://schemas.microsoft.com/office/drawing/2014/main" id="{E8BC606C-5AFF-8D97-618C-092D99150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63" y="4432949"/>
            <a:ext cx="2486235" cy="17047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719279-0E53-F732-731B-C057C3DAFE55}"/>
              </a:ext>
            </a:extLst>
          </p:cNvPr>
          <p:cNvSpPr txBox="1"/>
          <p:nvPr/>
        </p:nvSpPr>
        <p:spPr>
          <a:xfrm>
            <a:off x="3657509" y="627521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kern="100" dirty="0">
                <a:ea typeface="Calibri"/>
                <a:cs typeface="Calibri"/>
              </a:rPr>
              <a:t>X2(SRM Image) </a:t>
            </a:r>
          </a:p>
        </p:txBody>
      </p:sp>
      <p:pic>
        <p:nvPicPr>
          <p:cNvPr id="13" name="Picture 12" descr="A white birds flying in the sky&#10;&#10;AI-generated content may be incorrect.">
            <a:extLst>
              <a:ext uri="{FF2B5EF4-FFF2-40B4-BE49-F238E27FC236}">
                <a16:creationId xmlns:a16="http://schemas.microsoft.com/office/drawing/2014/main" id="{6DB77BD6-6C4E-34D3-702E-B215CA899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966" y="4320597"/>
            <a:ext cx="2522944" cy="18210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1EC809-2AE1-0E09-402D-F381EF431F74}"/>
              </a:ext>
            </a:extLst>
          </p:cNvPr>
          <p:cNvSpPr txBox="1"/>
          <p:nvPr/>
        </p:nvSpPr>
        <p:spPr>
          <a:xfrm>
            <a:off x="6403698" y="627521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kern="100" dirty="0">
                <a:ea typeface="Calibri"/>
                <a:cs typeface="Calibri"/>
              </a:rPr>
              <a:t>Ground Truth Image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DDE90E-B5AE-21E3-D4EC-CED8964A859A}"/>
              </a:ext>
            </a:extLst>
          </p:cNvPr>
          <p:cNvSpPr txBox="1"/>
          <p:nvPr/>
        </p:nvSpPr>
        <p:spPr>
          <a:xfrm>
            <a:off x="563552" y="627521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kern="100" dirty="0">
                <a:ea typeface="Calibri"/>
                <a:cs typeface="Calibri"/>
              </a:rPr>
              <a:t>Tampered Image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1811" y="578049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481" y="1192"/>
            <a:ext cx="8015288" cy="2340768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/>
                <a:ea typeface="+mj-lt"/>
                <a:cs typeface="Times New Roman"/>
              </a:rPr>
              <a:t>Model 2 Performance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83A175-4939-87F1-88C7-17D7E00606E0}"/>
              </a:ext>
            </a:extLst>
          </p:cNvPr>
          <p:cNvSpPr txBox="1"/>
          <p:nvPr/>
        </p:nvSpPr>
        <p:spPr>
          <a:xfrm>
            <a:off x="675832" y="2587821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Precision: 0.3832 </a:t>
            </a:r>
          </a:p>
          <a:p>
            <a:r>
              <a:rPr lang="en-US" sz="2400"/>
              <a:t>Recall: 0.2845 </a:t>
            </a:r>
          </a:p>
          <a:p>
            <a:r>
              <a:rPr lang="en-US" sz="2400"/>
              <a:t>F1-Score: 0.3034 </a:t>
            </a:r>
          </a:p>
        </p:txBody>
      </p:sp>
      <p:pic>
        <p:nvPicPr>
          <p:cNvPr id="9" name="Picture 8" descr="A collage of images of smoke and steam&#10;&#10;AI-generated content may be incorrect.">
            <a:extLst>
              <a:ext uri="{FF2B5EF4-FFF2-40B4-BE49-F238E27FC236}">
                <a16:creationId xmlns:a16="http://schemas.microsoft.com/office/drawing/2014/main" id="{38BC3EED-E142-794A-0BE1-6F4291F78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306" y="1693928"/>
            <a:ext cx="3781227" cy="3267407"/>
          </a:xfrm>
          <a:prstGeom prst="rect">
            <a:avLst/>
          </a:prstGeom>
        </p:spPr>
      </p:pic>
      <p:pic>
        <p:nvPicPr>
          <p:cNvPr id="6" name="Picture 5" descr="A black and white image of a person&amp;#39;s face&#10;&#10;AI-generated content may be incorrect.">
            <a:extLst>
              <a:ext uri="{FF2B5EF4-FFF2-40B4-BE49-F238E27FC236}">
                <a16:creationId xmlns:a16="http://schemas.microsoft.com/office/drawing/2014/main" id="{F67D4604-65CD-A9C6-BEA4-67B2D433C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982" y="5071548"/>
            <a:ext cx="3754713" cy="152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31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1811" y="578049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481" y="1192"/>
            <a:ext cx="8015288" cy="2340768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/>
                <a:ea typeface="+mj-lt"/>
                <a:cs typeface="Times New Roman"/>
              </a:rPr>
              <a:t>Model 3: ELA+CNN+UNET(Reconstruction)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5AE7B4-7AAE-4F80-B4AC-584EB1883289}"/>
              </a:ext>
            </a:extLst>
          </p:cNvPr>
          <p:cNvSpPr txBox="1"/>
          <p:nvPr/>
        </p:nvSpPr>
        <p:spPr>
          <a:xfrm>
            <a:off x="651293" y="1883318"/>
            <a:ext cx="784194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Model 2 Conclusion</a:t>
            </a:r>
            <a:r>
              <a:rPr lang="en-US" dirty="0">
                <a:ea typeface="+mn-lt"/>
                <a:cs typeface="+mn-lt"/>
              </a:rPr>
              <a:t>: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The previous model (ELA + SRM + CNN) showed poor results compared to ELA.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Insight</a:t>
            </a:r>
            <a:r>
              <a:rPr lang="en-US" dirty="0">
                <a:ea typeface="+mn-lt"/>
                <a:cs typeface="+mn-lt"/>
              </a:rPr>
              <a:t>: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SRM filters did not significantly enhance performance when used as an additional input.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Revised Approach</a:t>
            </a:r>
            <a:r>
              <a:rPr lang="en-US" dirty="0">
                <a:ea typeface="+mn-lt"/>
                <a:cs typeface="+mn-lt"/>
              </a:rPr>
              <a:t>: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Integrated U-Net during the reconstruction phase instead of SRM to Investigate whether U-Net improves feature localization and refinement, leading to better overall model performance.</a:t>
            </a:r>
            <a:endParaRPr lang="en-US" dirty="0">
              <a:ea typeface="Calibri"/>
              <a:cs typeface="Calibri"/>
            </a:endParaRPr>
          </a:p>
          <a:p>
            <a:endParaRPr lang="en-US" b="1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1927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4513" y="704554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481" y="1192"/>
            <a:ext cx="8015288" cy="2340768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/>
                <a:ea typeface="+mj-lt"/>
                <a:cs typeface="Times New Roman"/>
              </a:rPr>
              <a:t>Model 3:Performance</a:t>
            </a:r>
          </a:p>
          <a:p>
            <a:endParaRPr lang="en-US" sz="2400" b="1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D94FA60-DE90-B876-21C6-CF874B3BF190}"/>
              </a:ext>
            </a:extLst>
          </p:cNvPr>
          <p:cNvSpPr txBox="1">
            <a:spLocks/>
          </p:cNvSpPr>
          <p:nvPr/>
        </p:nvSpPr>
        <p:spPr>
          <a:xfrm>
            <a:off x="551879" y="3241559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IN" sz="2400">
                <a:latin typeface="Calibri"/>
                <a:ea typeface="Calibri"/>
                <a:cs typeface="Calibri"/>
              </a:rPr>
              <a:t>Precision: 0.5161</a:t>
            </a:r>
          </a:p>
          <a:p>
            <a:pPr marL="0" indent="0">
              <a:buFont typeface="Arial" pitchFamily="34" charset="0"/>
              <a:buNone/>
            </a:pPr>
            <a:r>
              <a:rPr lang="en-IN" sz="2400">
                <a:latin typeface="Calibri"/>
                <a:ea typeface="Calibri"/>
                <a:cs typeface="Calibri"/>
              </a:rPr>
              <a:t>Recall: 0.3132 </a:t>
            </a:r>
          </a:p>
          <a:p>
            <a:pPr marL="0" indent="0">
              <a:buFont typeface="Arial" pitchFamily="34" charset="0"/>
              <a:buNone/>
            </a:pPr>
            <a:r>
              <a:rPr lang="en-IN" sz="2400">
                <a:latin typeface="Calibri"/>
                <a:ea typeface="Calibri"/>
                <a:cs typeface="Calibri"/>
              </a:rPr>
              <a:t>F1-Score: 0.3898</a:t>
            </a:r>
          </a:p>
        </p:txBody>
      </p:sp>
      <p:pic>
        <p:nvPicPr>
          <p:cNvPr id="18" name="Picture 17" descr="A close-up of a black and white image&#10;&#10;AI-generated content may be incorrect.">
            <a:extLst>
              <a:ext uri="{FF2B5EF4-FFF2-40B4-BE49-F238E27FC236}">
                <a16:creationId xmlns:a16="http://schemas.microsoft.com/office/drawing/2014/main" id="{42AD311B-9F12-6C37-8260-240C9D8DA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73" y="1621625"/>
            <a:ext cx="3886200" cy="1286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44849-96CC-9329-3D13-E405A71E2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891" y="1176373"/>
            <a:ext cx="3940145" cy="50809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343D63-CE19-A1DC-3322-A7F5440BE329}"/>
              </a:ext>
            </a:extLst>
          </p:cNvPr>
          <p:cNvSpPr txBox="1"/>
          <p:nvPr/>
        </p:nvSpPr>
        <p:spPr>
          <a:xfrm>
            <a:off x="550579" y="4622573"/>
            <a:ext cx="376864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Despite using U-Net in the reconstruction phase, the model's performance is still lacking when compared to </a:t>
            </a:r>
            <a:r>
              <a:rPr lang="en-US" b="1" dirty="0">
                <a:ea typeface="+mn-lt"/>
                <a:cs typeface="+mn-lt"/>
              </a:rPr>
              <a:t>Model 1 (ELA + CNN)</a:t>
            </a:r>
            <a:r>
              <a:rPr lang="en-US" dirty="0">
                <a:ea typeface="+mn-lt"/>
                <a:cs typeface="+mn-lt"/>
              </a:rPr>
              <a:t>, which achieved better results in terms of precision, recall, and F1-score.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76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5050" y="671182"/>
            <a:ext cx="8831369" cy="604690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61" y="245152"/>
            <a:ext cx="8015288" cy="2340768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/>
                <a:ea typeface="+mj-lt"/>
                <a:cs typeface="Times New Roman"/>
              </a:rPr>
              <a:t>Model 4:Feature Fusion Techniques &amp; Performance</a:t>
            </a:r>
          </a:p>
          <a:p>
            <a:endParaRPr lang="en-US" sz="2400" b="1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8D944C-DF64-6299-731F-1FCE279A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738" y="1609236"/>
            <a:ext cx="4474281" cy="466149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 dirty="0">
                <a:ea typeface="+mn-lt"/>
                <a:cs typeface="+mn-lt"/>
              </a:rPr>
              <a:t>Tried Various Fusion techniques while combing two feature arrays to improve the performance</a:t>
            </a:r>
          </a:p>
          <a:p>
            <a:pPr marL="1028700" lvl="1">
              <a:buFont typeface="Arial,Sans-Serif" pitchFamily="34" charset="0"/>
              <a:buChar char="–"/>
            </a:pPr>
            <a:r>
              <a:rPr lang="en-US" sz="1800" b="1" dirty="0">
                <a:ea typeface="+mn-lt"/>
                <a:cs typeface="+mn-lt"/>
              </a:rPr>
              <a:t>Feature Array 1</a:t>
            </a:r>
            <a:r>
              <a:rPr lang="en-US" sz="1800" dirty="0">
                <a:ea typeface="+mn-lt"/>
                <a:cs typeface="+mn-lt"/>
              </a:rPr>
              <a:t>: ELA image features (from the ELA image)</a:t>
            </a:r>
          </a:p>
          <a:p>
            <a:pPr marL="1028700" lvl="1">
              <a:buFont typeface="Arial,Sans-Serif" pitchFamily="34" charset="0"/>
              <a:buChar char="–"/>
            </a:pPr>
            <a:r>
              <a:rPr lang="en-US" sz="1800" b="1" dirty="0">
                <a:ea typeface="+mn-lt"/>
                <a:cs typeface="+mn-lt"/>
              </a:rPr>
              <a:t>Feature Array 2</a:t>
            </a:r>
            <a:r>
              <a:rPr lang="en-US" sz="1800" dirty="0">
                <a:ea typeface="+mn-lt"/>
                <a:cs typeface="+mn-lt"/>
              </a:rPr>
              <a:t>: CNN-extracted features (from the tampered image)</a:t>
            </a:r>
          </a:p>
          <a:p>
            <a:r>
              <a:rPr lang="en-US" sz="1800" b="1" dirty="0">
                <a:ea typeface="+mn-lt"/>
                <a:cs typeface="+mn-lt"/>
              </a:rPr>
              <a:t>Simple Concatenation: </a:t>
            </a:r>
            <a:r>
              <a:rPr lang="en-US" sz="1800" dirty="0">
                <a:ea typeface="+mn-lt"/>
                <a:cs typeface="+mn-lt"/>
              </a:rPr>
              <a:t>Just Combine the two feature arrays</a:t>
            </a:r>
            <a:endParaRPr lang="en-US" sz="28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1800" b="1" dirty="0">
                <a:ea typeface="+mn-lt"/>
                <a:cs typeface="+mn-lt"/>
              </a:rPr>
              <a:t>Weighted Concatenation (Alpha-Beta Fusion)</a:t>
            </a:r>
            <a:r>
              <a:rPr lang="en-US" sz="1800" dirty="0">
                <a:ea typeface="+mn-lt"/>
                <a:cs typeface="+mn-lt"/>
              </a:rPr>
              <a:t>:Assign weights (α, β) to each feature array before concatenation.</a:t>
            </a:r>
            <a:endParaRPr lang="en-US" sz="2800" dirty="0">
              <a:ea typeface="+mn-lt"/>
              <a:cs typeface="+mn-lt"/>
            </a:endParaRPr>
          </a:p>
          <a:p>
            <a:r>
              <a:rPr lang="en-US" sz="1800" b="1" dirty="0">
                <a:ea typeface="+mn-lt"/>
                <a:cs typeface="+mn-lt"/>
              </a:rPr>
              <a:t>Gated Fusion</a:t>
            </a:r>
            <a:r>
              <a:rPr lang="en-US" sz="1800" dirty="0">
                <a:ea typeface="+mn-lt"/>
                <a:cs typeface="+mn-lt"/>
              </a:rPr>
              <a:t>: </a:t>
            </a:r>
            <a:r>
              <a:rPr lang="en-US" sz="1700" dirty="0">
                <a:ea typeface="+mn-lt"/>
                <a:cs typeface="+mn-lt"/>
              </a:rPr>
              <a:t>Used a gating mechanism to dynamically adjust feature contributions.</a:t>
            </a:r>
            <a:endParaRPr lang="en-US" sz="1700" dirty="0">
              <a:ea typeface="Calibri"/>
              <a:cs typeface="Calibri"/>
            </a:endParaRPr>
          </a:p>
          <a:p>
            <a:r>
              <a:rPr lang="en-US" sz="1800" dirty="0">
                <a:ea typeface="+mn-lt"/>
                <a:cs typeface="+mn-lt"/>
              </a:rPr>
              <a:t>Performance was poor in both cases, compared to traditional concatenation</a:t>
            </a:r>
          </a:p>
          <a:p>
            <a:endParaRPr lang="en-US" sz="1800" dirty="0">
              <a:ea typeface="Calibri"/>
              <a:cs typeface="Calibri"/>
            </a:endParaRPr>
          </a:p>
        </p:txBody>
      </p:sp>
      <p:pic>
        <p:nvPicPr>
          <p:cNvPr id="6" name="Picture 5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762761D3-E0A5-EF51-02C5-592204C86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297" y="1875334"/>
            <a:ext cx="4406159" cy="393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33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2973" y="671182"/>
            <a:ext cx="8836975" cy="606985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481" y="1192"/>
            <a:ext cx="8015288" cy="2340768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/>
                <a:ea typeface="+mj-lt"/>
                <a:cs typeface="Times New Roman"/>
              </a:rPr>
              <a:t>Model 5:Via Vision Transformer – (</a:t>
            </a:r>
            <a:r>
              <a:rPr lang="en-US" sz="2400" b="1" dirty="0" err="1">
                <a:latin typeface="Times New Roman"/>
                <a:ea typeface="+mj-lt"/>
                <a:cs typeface="Times New Roman"/>
              </a:rPr>
              <a:t>ViT</a:t>
            </a:r>
            <a:r>
              <a:rPr lang="en-US" sz="2400" b="1" dirty="0">
                <a:latin typeface="Times New Roman"/>
                <a:ea typeface="+mj-lt"/>
                <a:cs typeface="Times New Roman"/>
              </a:rPr>
              <a:t>)</a:t>
            </a:r>
          </a:p>
          <a:p>
            <a:endParaRPr lang="en-US" sz="2400" b="1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132D5D-7E09-A1F8-21D6-2B361752A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54" y="1475054"/>
            <a:ext cx="4530842" cy="447590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sz="1500" dirty="0">
                <a:ea typeface="+mn-lt"/>
                <a:cs typeface="+mn-lt"/>
              </a:rPr>
              <a:t>After experimenting with various CNN architectures, we decided to explore Vision Transformers (</a:t>
            </a:r>
            <a:r>
              <a:rPr lang="en-US" sz="1500" dirty="0" err="1">
                <a:ea typeface="+mn-lt"/>
                <a:cs typeface="+mn-lt"/>
              </a:rPr>
              <a:t>ViT</a:t>
            </a:r>
            <a:r>
              <a:rPr lang="en-US" sz="1500" dirty="0">
                <a:ea typeface="+mn-lt"/>
                <a:cs typeface="+mn-lt"/>
              </a:rPr>
              <a:t>) to evaluate their performance for our task, as transformers can capture global relationships across the entire image.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500" b="1" dirty="0">
                <a:ea typeface="+mn-lt"/>
                <a:cs typeface="+mn-lt"/>
              </a:rPr>
              <a:t>Key Steps in </a:t>
            </a:r>
            <a:r>
              <a:rPr lang="en-US" sz="1500" b="1" dirty="0" err="1">
                <a:ea typeface="+mn-lt"/>
                <a:cs typeface="+mn-lt"/>
              </a:rPr>
              <a:t>ViT</a:t>
            </a:r>
            <a:r>
              <a:rPr lang="en-US" sz="1500" b="1" dirty="0">
                <a:ea typeface="+mn-lt"/>
                <a:cs typeface="+mn-lt"/>
              </a:rPr>
              <a:t> Architecture</a:t>
            </a:r>
            <a:r>
              <a:rPr lang="en-US" sz="1500" dirty="0">
                <a:ea typeface="+mn-lt"/>
                <a:cs typeface="+mn-lt"/>
              </a:rPr>
              <a:t>:</a:t>
            </a:r>
            <a:endParaRPr lang="en-U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Patch Embedding</a:t>
            </a:r>
            <a:r>
              <a:rPr lang="en-US" sz="1400" dirty="0">
                <a:ea typeface="+mn-lt"/>
                <a:cs typeface="+mn-lt"/>
              </a:rPr>
              <a:t>: The input image is divided into 16×16 patches, with each patch embedded into a 64-dimensional vector. This allows the model to process the image as a sequence instead of a grid.</a:t>
            </a:r>
            <a:endParaRPr lang="en-US" sz="14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Transformer Blocks</a:t>
            </a:r>
            <a:r>
              <a:rPr lang="en-US" sz="1400" dirty="0">
                <a:ea typeface="+mn-lt"/>
                <a:cs typeface="+mn-lt"/>
              </a:rPr>
              <a:t>: Four Transformer blocks employ multi-head self-attention and MLP layers with residual connections to capture global relationships between the patches.</a:t>
            </a:r>
            <a:endParaRPr lang="en-US" sz="14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Positional Encoding</a:t>
            </a:r>
            <a:r>
              <a:rPr lang="en-US" sz="1400" dirty="0">
                <a:ea typeface="+mn-lt"/>
                <a:cs typeface="+mn-lt"/>
              </a:rPr>
              <a:t>: positional embeddings are added to patch embeddings to retain the spatial structure lost during patch extraction.</a:t>
            </a:r>
            <a:endParaRPr lang="en-US" sz="14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Output Reshaping</a:t>
            </a:r>
            <a:r>
              <a:rPr lang="en-US" sz="1400" dirty="0">
                <a:ea typeface="+mn-lt"/>
                <a:cs typeface="+mn-lt"/>
              </a:rPr>
              <a:t>: Processed patch embeddings are reshaped into the original image dimensions (single channel) and passed through sigmoid activation for binary classification.</a:t>
            </a:r>
            <a:endParaRPr lang="en-US" sz="1400">
              <a:ea typeface="Calibri"/>
              <a:cs typeface="Calibri"/>
            </a:endParaRPr>
          </a:p>
          <a:p>
            <a:pPr>
              <a:buAutoNum type="arabicPeriod"/>
            </a:pPr>
            <a:endParaRPr lang="en-US" sz="1500" dirty="0">
              <a:ea typeface="Calibri"/>
              <a:cs typeface="Calibri"/>
            </a:endParaRPr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1B8C44A-FFFB-6338-F4DF-3EB0FE06C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309" y="1859706"/>
            <a:ext cx="3881960" cy="408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72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2973" y="671182"/>
            <a:ext cx="8836975" cy="606985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481" y="1192"/>
            <a:ext cx="8015288" cy="2340768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/>
                <a:ea typeface="+mj-lt"/>
                <a:cs typeface="Times New Roman"/>
              </a:rPr>
              <a:t>Model 5:ViT Performance</a:t>
            </a:r>
          </a:p>
          <a:p>
            <a:endParaRPr lang="en-US" sz="2400" b="1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 descr="A black square with a white rectangle in the middle&#10;&#10;AI-generated content may be incorrect.">
            <a:extLst>
              <a:ext uri="{FF2B5EF4-FFF2-40B4-BE49-F238E27FC236}">
                <a16:creationId xmlns:a16="http://schemas.microsoft.com/office/drawing/2014/main" id="{93F8926C-AEAB-A33B-95F9-4061D2170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831" y="1175511"/>
            <a:ext cx="6649424" cy="2162577"/>
          </a:xfrm>
          <a:prstGeom prst="rect">
            <a:avLst/>
          </a:prstGeom>
        </p:spPr>
      </p:pic>
      <p:pic>
        <p:nvPicPr>
          <p:cNvPr id="9" name="Picture 8" descr="A white silhouette of a map&#10;&#10;AI-generated content may be incorrect.">
            <a:extLst>
              <a:ext uri="{FF2B5EF4-FFF2-40B4-BE49-F238E27FC236}">
                <a16:creationId xmlns:a16="http://schemas.microsoft.com/office/drawing/2014/main" id="{AE47A863-F8DB-8E31-3AD2-7E819CA0E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174" y="3428139"/>
            <a:ext cx="6641081" cy="21625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47254E-0C89-90FC-1EED-179819D9DB71}"/>
              </a:ext>
            </a:extLst>
          </p:cNvPr>
          <p:cNvSpPr txBox="1"/>
          <p:nvPr/>
        </p:nvSpPr>
        <p:spPr>
          <a:xfrm>
            <a:off x="1290898" y="5586056"/>
            <a:ext cx="603343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The </a:t>
            </a:r>
            <a:r>
              <a:rPr lang="en-US" dirty="0" err="1">
                <a:ea typeface="+mn-lt"/>
                <a:cs typeface="+mn-lt"/>
              </a:rPr>
              <a:t>ViT</a:t>
            </a:r>
            <a:r>
              <a:rPr lang="en-US" dirty="0">
                <a:ea typeface="+mn-lt"/>
                <a:cs typeface="+mn-lt"/>
              </a:rPr>
              <a:t> model underperformed compared to all other models, leading us to conclude that ELA-CNN is the most effective model for region localization.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586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2973" y="671182"/>
            <a:ext cx="8836975" cy="606985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481" y="1192"/>
            <a:ext cx="8015288" cy="2340768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/>
                <a:ea typeface="+mj-lt"/>
                <a:cs typeface="Times New Roman"/>
              </a:rPr>
              <a:t>Performance Evaluation of Model 1(ELA+CNN) </a:t>
            </a:r>
          </a:p>
          <a:p>
            <a:endParaRPr lang="en-US" sz="2400" b="1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A graph of a number of images and a number of numbers&#10;&#10;AI-generated content may be incorrect.">
            <a:extLst>
              <a:ext uri="{FF2B5EF4-FFF2-40B4-BE49-F238E27FC236}">
                <a16:creationId xmlns:a16="http://schemas.microsoft.com/office/drawing/2014/main" id="{6C8B45C6-EF72-17D6-4346-6FDD4106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80" y="1552593"/>
            <a:ext cx="7625954" cy="455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4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468" y="774971"/>
            <a:ext cx="8463063" cy="1220821"/>
          </a:xfrm>
        </p:spPr>
        <p:txBody>
          <a:bodyPr>
            <a:normAutofit/>
          </a:bodyPr>
          <a:lstStyle/>
          <a:p>
            <a:r>
              <a:rPr lang="en-US" sz="2400" b="1">
                <a:latin typeface="Times New Roman"/>
                <a:cs typeface="Times New Roman"/>
              </a:rPr>
              <a:t>Objective and Problem Statement</a:t>
            </a:r>
            <a:br>
              <a:rPr lang="en-US" sz="2400" b="1">
                <a:latin typeface="Times New Roman" pitchFamily="18" charset="0"/>
                <a:cs typeface="Times New Roman" pitchFamily="18" charset="0"/>
              </a:rPr>
            </a:b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05" y="2375892"/>
            <a:ext cx="4130874" cy="48307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To build an AI model for accurate forgery localization in images and documents, addressing critical impacts like misinformation, social harm, and public trust.</a:t>
            </a:r>
            <a:endParaRPr lang="en-US" sz="2400">
              <a:ea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A collage of several men&#10;&#10;Description automatically generated">
            <a:extLst>
              <a:ext uri="{FF2B5EF4-FFF2-40B4-BE49-F238E27FC236}">
                <a16:creationId xmlns:a16="http://schemas.microsoft.com/office/drawing/2014/main" id="{C05C0D80-4B57-01B6-3FD1-791634A74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520" y="1739504"/>
            <a:ext cx="3574257" cy="355758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62" y="241391"/>
            <a:ext cx="9139674" cy="65800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9997B2E-DFC4-F906-41C3-63A03B2B4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934"/>
            <a:ext cx="8229600" cy="1828800"/>
          </a:xfrm>
        </p:spPr>
        <p:txBody>
          <a:bodyPr>
            <a:noAutofit/>
          </a:bodyPr>
          <a:lstStyle/>
          <a:p>
            <a:r>
              <a:rPr lang="en-US" sz="2400" b="1">
                <a:latin typeface="Times New Roman"/>
                <a:ea typeface="+mj-lt"/>
                <a:cs typeface="Times New Roman"/>
              </a:rPr>
              <a:t>Comparison with State of the Art Models</a:t>
            </a:r>
            <a:endParaRPr lang="en-US"/>
          </a:p>
          <a:p>
            <a:endParaRPr lang="en-US" sz="2400" b="1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2" name="Picture 1" descr="A graph of different models&#10;&#10;AI-generated content may be incorrect.">
            <a:extLst>
              <a:ext uri="{FF2B5EF4-FFF2-40B4-BE49-F238E27FC236}">
                <a16:creationId xmlns:a16="http://schemas.microsoft.com/office/drawing/2014/main" id="{06112D84-06F1-44B2-BD90-0EE5ABECF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9" y="1381611"/>
            <a:ext cx="7692306" cy="503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23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62" y="241391"/>
            <a:ext cx="9139674" cy="65800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9997B2E-DFC4-F906-41C3-63A03B2B4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934"/>
            <a:ext cx="8229600" cy="1828800"/>
          </a:xfrm>
        </p:spPr>
        <p:txBody>
          <a:bodyPr>
            <a:noAutofit/>
          </a:bodyPr>
          <a:lstStyle/>
          <a:p>
            <a:r>
              <a:rPr lang="en-US" sz="2400" b="1">
                <a:latin typeface="Times New Roman"/>
                <a:ea typeface="+mj-lt"/>
                <a:cs typeface="Times New Roman"/>
              </a:rPr>
              <a:t>Comparison with State of the Art Models</a:t>
            </a:r>
            <a:endParaRPr lang="en-US"/>
          </a:p>
          <a:p>
            <a:endParaRPr lang="en-US" sz="2400" b="1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6" name="Picture 5" descr="A graph of different models&#10;&#10;AI-generated content may be incorrect.">
            <a:extLst>
              <a:ext uri="{FF2B5EF4-FFF2-40B4-BE49-F238E27FC236}">
                <a16:creationId xmlns:a16="http://schemas.microsoft.com/office/drawing/2014/main" id="{4DA475DB-9AB7-E309-64AF-64F4227E3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05" y="1381612"/>
            <a:ext cx="7583846" cy="489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13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62" y="241391"/>
            <a:ext cx="9139674" cy="65800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9997B2E-DFC4-F906-41C3-63A03B2B4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08" y="459116"/>
            <a:ext cx="8229600" cy="18288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/>
                <a:ea typeface="Calibri"/>
                <a:cs typeface="Times New Roman"/>
              </a:rPr>
              <a:t>Research Paper Details</a:t>
            </a:r>
          </a:p>
          <a:p>
            <a:endParaRPr lang="en-US" sz="2400" b="1">
              <a:latin typeface="Times New Roman"/>
              <a:ea typeface="Calibri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6E9A8F-C8C0-FBCB-9996-A8EA82198DFE}"/>
              </a:ext>
            </a:extLst>
          </p:cNvPr>
          <p:cNvSpPr txBox="1"/>
          <p:nvPr/>
        </p:nvSpPr>
        <p:spPr>
          <a:xfrm>
            <a:off x="783136" y="1845737"/>
            <a:ext cx="765098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Submitted a research paper based on ELA_CNN model to 3rd International Conference on power Engineering and Intelligent Systems (PEIS2025) On 5th January 2025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7" name="Picture 6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D4BCB586-CF69-15DE-9B29-AB673C97C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49" y="3061561"/>
            <a:ext cx="6874686" cy="216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60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62" y="241391"/>
            <a:ext cx="9139674" cy="65800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9997B2E-DFC4-F906-41C3-63A03B2B4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934"/>
            <a:ext cx="8229600" cy="18288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/>
                <a:ea typeface="+mj-lt"/>
                <a:cs typeface="Times New Roman"/>
              </a:rPr>
              <a:t>References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A4C61B-0D36-0CC2-300C-356D40F08D91}"/>
              </a:ext>
            </a:extLst>
          </p:cNvPr>
          <p:cNvSpPr txBox="1"/>
          <p:nvPr/>
        </p:nvSpPr>
        <p:spPr>
          <a:xfrm>
            <a:off x="440052" y="1397270"/>
            <a:ext cx="8258692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500" dirty="0">
                <a:ea typeface="+mn-lt"/>
                <a:cs typeface="+mn-lt"/>
              </a:rPr>
              <a:t>Z. Shi, X. Shen, H. Kang, and Y. </a:t>
            </a:r>
            <a:r>
              <a:rPr lang="en-US" sz="1500" dirty="0" err="1">
                <a:ea typeface="+mn-lt"/>
                <a:cs typeface="+mn-lt"/>
              </a:rPr>
              <a:t>Lv</a:t>
            </a:r>
            <a:r>
              <a:rPr lang="en-US" sz="1500" dirty="0">
                <a:ea typeface="+mn-lt"/>
                <a:cs typeface="+mn-lt"/>
              </a:rPr>
              <a:t>, “Image manipulation detection and localization based on the dual-domain convolutional neural networks,” </a:t>
            </a:r>
            <a:r>
              <a:rPr lang="en-US" sz="1500" i="1" dirty="0">
                <a:ea typeface="+mn-lt"/>
                <a:cs typeface="+mn-lt"/>
              </a:rPr>
              <a:t>IEEE Access</a:t>
            </a:r>
            <a:r>
              <a:rPr lang="en-US" sz="1500" dirty="0">
                <a:ea typeface="+mn-lt"/>
                <a:cs typeface="+mn-lt"/>
              </a:rPr>
              <a:t>, vol. 6, pp. 76437–76453, 2018.</a:t>
            </a:r>
            <a:endParaRPr lang="en-US" sz="15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500" dirty="0">
                <a:ea typeface="Calibri"/>
                <a:cs typeface="Calibri"/>
              </a:rPr>
              <a:t>Y. Wu, W. </a:t>
            </a:r>
            <a:r>
              <a:rPr lang="en-US" sz="1500" dirty="0" err="1">
                <a:ea typeface="Calibri"/>
                <a:cs typeface="Calibri"/>
              </a:rPr>
              <a:t>AbdAlmageed</a:t>
            </a:r>
            <a:r>
              <a:rPr lang="en-US" sz="1500" dirty="0">
                <a:ea typeface="Calibri"/>
                <a:cs typeface="Calibri"/>
              </a:rPr>
              <a:t>, and P. Natarajan, “Mantra-net: Manipulation tracing network for detection and localization of image forgeries with anomalous features,” in Proceedings of the IEEE/CVF conference on computer vision and pattern recognition, pp. 9543–9552, 2019.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500" dirty="0">
                <a:ea typeface="Calibri"/>
                <a:cs typeface="Calibri"/>
              </a:rPr>
              <a:t>A. M. </a:t>
            </a:r>
            <a:r>
              <a:rPr lang="en-US" sz="1500" dirty="0" err="1">
                <a:ea typeface="Calibri"/>
                <a:cs typeface="Calibri"/>
              </a:rPr>
              <a:t>Nagm</a:t>
            </a:r>
            <a:r>
              <a:rPr lang="en-US" sz="1500" dirty="0">
                <a:ea typeface="Calibri"/>
                <a:cs typeface="Calibri"/>
              </a:rPr>
              <a:t>, M. M. Moussa, R. </a:t>
            </a:r>
            <a:r>
              <a:rPr lang="en-US" sz="1500" dirty="0" err="1">
                <a:ea typeface="Calibri"/>
                <a:cs typeface="Calibri"/>
              </a:rPr>
              <a:t>Shoitan</a:t>
            </a:r>
            <a:r>
              <a:rPr lang="en-US" sz="1500" dirty="0">
                <a:ea typeface="Calibri"/>
                <a:cs typeface="Calibri"/>
              </a:rPr>
              <a:t>, A. Ali, M. Mashhour, A. S. Salama, and H. I. </a:t>
            </a:r>
            <a:r>
              <a:rPr lang="en-US" sz="1500" dirty="0" err="1">
                <a:ea typeface="Calibri"/>
                <a:cs typeface="Calibri"/>
              </a:rPr>
              <a:t>AbdulWakel</a:t>
            </a:r>
            <a:r>
              <a:rPr lang="en-US" sz="1500" dirty="0">
                <a:ea typeface="Calibri"/>
                <a:cs typeface="Calibri"/>
              </a:rPr>
              <a:t>, “Detecting image manipulation with </a:t>
            </a:r>
            <a:r>
              <a:rPr lang="en-US" sz="1500" dirty="0" err="1">
                <a:ea typeface="Calibri"/>
                <a:cs typeface="Calibri"/>
              </a:rPr>
              <a:t>ela-cnn</a:t>
            </a:r>
            <a:r>
              <a:rPr lang="en-US" sz="1500" dirty="0">
                <a:ea typeface="Calibri"/>
                <a:cs typeface="Calibri"/>
              </a:rPr>
              <a:t> integration: a powerful framework for authenticity verification,” </a:t>
            </a:r>
            <a:r>
              <a:rPr lang="en-US" sz="1500" dirty="0" err="1">
                <a:ea typeface="Calibri"/>
                <a:cs typeface="Calibri"/>
              </a:rPr>
              <a:t>PeerJ</a:t>
            </a:r>
            <a:r>
              <a:rPr lang="en-US" sz="1500" dirty="0">
                <a:ea typeface="Calibri"/>
                <a:cs typeface="Calibri"/>
              </a:rPr>
              <a:t> Computer Science, vol. 10, p. e2205, 2024.</a:t>
            </a:r>
          </a:p>
          <a:p>
            <a:pPr marL="285750" indent="-285750">
              <a:buFont typeface="Arial"/>
              <a:buChar char="•"/>
            </a:pPr>
            <a:r>
              <a:rPr lang="en-US" sz="1500" dirty="0">
                <a:ea typeface="Calibri"/>
                <a:cs typeface="Calibri"/>
              </a:rPr>
              <a:t>X. Xia, L. C. Su, S. P. Wang, and X. Y. Li, “</a:t>
            </a:r>
            <a:r>
              <a:rPr lang="en-US" sz="1500" dirty="0" err="1">
                <a:ea typeface="Calibri"/>
                <a:cs typeface="Calibri"/>
              </a:rPr>
              <a:t>Dmff</a:t>
            </a:r>
            <a:r>
              <a:rPr lang="en-US" sz="1500" dirty="0">
                <a:ea typeface="Calibri"/>
                <a:cs typeface="Calibri"/>
              </a:rPr>
              <a:t>-net: </a:t>
            </a:r>
            <a:r>
              <a:rPr lang="en-US" sz="1500" dirty="0" err="1">
                <a:ea typeface="Calibri"/>
                <a:cs typeface="Calibri"/>
              </a:rPr>
              <a:t>Doublestream</a:t>
            </a:r>
            <a:r>
              <a:rPr lang="en-US" sz="1500" dirty="0">
                <a:ea typeface="Calibri"/>
                <a:cs typeface="Calibri"/>
              </a:rPr>
              <a:t> multilevel feature fusion network for image forgery localization,” Engineering Applications of Artificial Intelligence, vol. 127, p. 107200, 2024.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500" dirty="0">
                <a:ea typeface="Calibri"/>
                <a:cs typeface="Calibri"/>
              </a:rPr>
              <a:t>A. K. Jaiswal and R. Srivastava, “Fake region identification in an image using deep learning segmentation model,” Multimedia Tools and Applications, vol. 82, no. 25, pp. 38901–38921, 2023.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500" dirty="0">
                <a:ea typeface="+mn-lt"/>
                <a:cs typeface="+mn-lt"/>
                <a:hlinkClick r:id="rId3"/>
              </a:rPr>
              <a:t>https://link.springer.com/article/10.1007/s11042-022-13808-w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spcBef>
                <a:spcPct val="0"/>
              </a:spcBef>
              <a:buFont typeface="Arial"/>
              <a:buChar char="•"/>
            </a:pPr>
            <a:r>
              <a:rPr lang="en-US" sz="1500" dirty="0">
                <a:ea typeface="+mn-lt"/>
                <a:cs typeface="+mn-lt"/>
                <a:hlinkClick r:id="rId4"/>
              </a:rPr>
              <a:t>https://www.forbesindia.com/article/news/the-rise-of-deepfakes-25-percent-of-videos-that-people-watch-are-later-found-to-be-fake/90077/1#google_vignette</a:t>
            </a:r>
            <a:endParaRPr lang="en-US" sz="1500" dirty="0">
              <a:ea typeface="Calibri"/>
              <a:cs typeface="Calibri"/>
            </a:endParaRPr>
          </a:p>
          <a:p>
            <a:pPr marL="285750" indent="-285750">
              <a:spcBef>
                <a:spcPct val="0"/>
              </a:spcBef>
              <a:buFont typeface="Arial"/>
              <a:buChar char="•"/>
            </a:pPr>
            <a:r>
              <a:rPr lang="en-US" sz="1500" dirty="0">
                <a:ea typeface="+mn-lt"/>
                <a:cs typeface="+mn-lt"/>
                <a:hlinkClick r:id="rId5"/>
              </a:rPr>
              <a:t>https://www.cyber.forum.yale.edu/blog/2021/7/20/deepfake-pornography-beyond-defamation-law</a:t>
            </a:r>
            <a:endParaRPr lang="en-US" sz="1500" dirty="0">
              <a:ea typeface="Calibri"/>
              <a:cs typeface="Calibri"/>
            </a:endParaRPr>
          </a:p>
          <a:p>
            <a:pPr marL="285750" indent="-285750">
              <a:spcBef>
                <a:spcPct val="0"/>
              </a:spcBef>
              <a:buFont typeface="Arial"/>
              <a:buChar char="•"/>
            </a:pPr>
            <a:endParaRPr lang="en-US" sz="1500" dirty="0">
              <a:ea typeface="Calibri"/>
              <a:cs typeface="Calibri"/>
            </a:endParaRPr>
          </a:p>
          <a:p>
            <a:pPr marL="285750" indent="-285750">
              <a:spcBef>
                <a:spcPct val="0"/>
              </a:spcBef>
              <a:buFont typeface="Arial"/>
              <a:buChar char="•"/>
            </a:pPr>
            <a:endParaRPr lang="en-US" sz="15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5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5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5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5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500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7268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3674" y="491231"/>
            <a:ext cx="8711726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lang="en-US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lang="en-US"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lang="en-US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lang="en-US"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lang="en-US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lang="en-US"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lang="en-US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lang="en-US"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lang="en-US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lang="en-US"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lang="en-US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lang="en-US"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4600" y="2971800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Times New Roman" pitchFamily="18" charset="0"/>
                <a:cs typeface="Times New Roman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27748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b="1">
                <a:latin typeface="Times New Roman"/>
                <a:cs typeface="Times New Roman"/>
              </a:rPr>
              <a:t>WORK DONE IN  PHASE 1 –OVERVIEW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46" y="1750760"/>
            <a:ext cx="8229600" cy="4144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Calibri"/>
                <a:cs typeface="Calibri"/>
              </a:rPr>
              <a:t>Dataset Preparation</a:t>
            </a:r>
          </a:p>
          <a:p>
            <a:r>
              <a:rPr lang="en-US" sz="2400" dirty="0">
                <a:ea typeface="Calibri"/>
                <a:cs typeface="Calibri"/>
              </a:rPr>
              <a:t>Model Experiments replicating to state of art techniques</a:t>
            </a:r>
          </a:p>
          <a:p>
            <a:r>
              <a:rPr lang="en-US" sz="2400" dirty="0">
                <a:ea typeface="Calibri"/>
                <a:cs typeface="Calibri"/>
              </a:rPr>
              <a:t>UNET model was used</a:t>
            </a:r>
          </a:p>
          <a:p>
            <a:r>
              <a:rPr lang="en-US" sz="2400" dirty="0">
                <a:ea typeface="Calibri"/>
                <a:cs typeface="Calibri"/>
              </a:rPr>
              <a:t>All types of </a:t>
            </a:r>
            <a:r>
              <a:rPr lang="en-US" sz="2400" dirty="0" err="1">
                <a:ea typeface="Calibri"/>
                <a:cs typeface="Calibri"/>
              </a:rPr>
              <a:t>agumentations</a:t>
            </a:r>
            <a:r>
              <a:rPr lang="en-US" sz="2400" dirty="0">
                <a:ea typeface="Calibri"/>
                <a:cs typeface="Calibri"/>
              </a:rPr>
              <a:t> explored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a Normal image, b segmented image | Download Scientific Diagram">
            <a:extLst>
              <a:ext uri="{FF2B5EF4-FFF2-40B4-BE49-F238E27FC236}">
                <a16:creationId xmlns:a16="http://schemas.microsoft.com/office/drawing/2014/main" id="{6ED21D92-13C2-F819-1116-B7AF023F9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" t="172" r="51176" b="9177"/>
          <a:stretch/>
        </p:blipFill>
        <p:spPr bwMode="auto">
          <a:xfrm>
            <a:off x="846501" y="3949189"/>
            <a:ext cx="2061571" cy="205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Normal image, b segmented image | Download Scientific Diagram">
            <a:extLst>
              <a:ext uri="{FF2B5EF4-FFF2-40B4-BE49-F238E27FC236}">
                <a16:creationId xmlns:a16="http://schemas.microsoft.com/office/drawing/2014/main" id="{D11238CB-F701-8991-1FD1-6D49BD9D7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8" b="9350"/>
          <a:stretch/>
        </p:blipFill>
        <p:spPr bwMode="auto">
          <a:xfrm>
            <a:off x="5431714" y="3949188"/>
            <a:ext cx="2061572" cy="205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6423FF-6C80-93E5-D1BF-45DE8CE28315}"/>
              </a:ext>
            </a:extLst>
          </p:cNvPr>
          <p:cNvSpPr/>
          <p:nvPr/>
        </p:nvSpPr>
        <p:spPr>
          <a:xfrm>
            <a:off x="3592230" y="4724418"/>
            <a:ext cx="1180356" cy="6652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U-NET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BD2E39-069E-37F3-D00C-E127BC1580CD}"/>
              </a:ext>
            </a:extLst>
          </p:cNvPr>
          <p:cNvCxnSpPr>
            <a:cxnSpLocks/>
          </p:cNvCxnSpPr>
          <p:nvPr/>
        </p:nvCxnSpPr>
        <p:spPr>
          <a:xfrm>
            <a:off x="2916414" y="5042305"/>
            <a:ext cx="659129" cy="2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B3FB89-45CE-4FB0-72F6-BF6B0E3D9DC0}"/>
              </a:ext>
            </a:extLst>
          </p:cNvPr>
          <p:cNvCxnSpPr>
            <a:cxnSpLocks/>
          </p:cNvCxnSpPr>
          <p:nvPr/>
        </p:nvCxnSpPr>
        <p:spPr>
          <a:xfrm flipV="1">
            <a:off x="4772585" y="5042304"/>
            <a:ext cx="659129" cy="18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b="1">
                <a:latin typeface="Times New Roman"/>
                <a:cs typeface="Times New Roman"/>
              </a:rPr>
              <a:t>Results From Phase 01</a:t>
            </a:r>
            <a:endParaRPr lang="en-US"/>
          </a:p>
        </p:txBody>
      </p:sp>
      <p:pic>
        <p:nvPicPr>
          <p:cNvPr id="6" name="Content Placeholder 5" descr="A collage of images of a person&#10;&#10;AI-generated content may be incorrect.">
            <a:extLst>
              <a:ext uri="{FF2B5EF4-FFF2-40B4-BE49-F238E27FC236}">
                <a16:creationId xmlns:a16="http://schemas.microsoft.com/office/drawing/2014/main" id="{B0ADEAD3-38D2-6EC1-A105-551CC196D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0841" y="4417728"/>
            <a:ext cx="7086600" cy="1689470"/>
          </a:xfr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A close-up of a mask&#10;&#10;AI-generated content may be incorrect.">
            <a:extLst>
              <a:ext uri="{FF2B5EF4-FFF2-40B4-BE49-F238E27FC236}">
                <a16:creationId xmlns:a16="http://schemas.microsoft.com/office/drawing/2014/main" id="{1C4181B7-42AC-2258-39A9-23CBF0CF4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47" y="1937742"/>
            <a:ext cx="7750969" cy="1771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613767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b="1">
                <a:latin typeface="Times New Roman"/>
                <a:cs typeface="Times New Roman"/>
              </a:rPr>
              <a:t>Phase-01 Models </a:t>
            </a:r>
            <a:r>
              <a:rPr lang="en-US" sz="2400" b="1" err="1">
                <a:latin typeface="Times New Roman"/>
                <a:cs typeface="Times New Roman"/>
              </a:rPr>
              <a:t>perfromance</a:t>
            </a:r>
            <a:endParaRPr lang="en-US" err="1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FAFA46D-F55E-D028-794E-CF22DB7748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130034"/>
              </p:ext>
            </p:extLst>
          </p:nvPr>
        </p:nvGraphicFramePr>
        <p:xfrm>
          <a:off x="1777007" y="1902023"/>
          <a:ext cx="5019967" cy="1928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6540">
                  <a:extLst>
                    <a:ext uri="{9D8B030D-6E8A-4147-A177-3AD203B41FA5}">
                      <a16:colId xmlns:a16="http://schemas.microsoft.com/office/drawing/2014/main" val="2042443824"/>
                    </a:ext>
                  </a:extLst>
                </a:gridCol>
                <a:gridCol w="2033427">
                  <a:extLst>
                    <a:ext uri="{9D8B030D-6E8A-4147-A177-3AD203B41FA5}">
                      <a16:colId xmlns:a16="http://schemas.microsoft.com/office/drawing/2014/main" val="3688379894"/>
                    </a:ext>
                  </a:extLst>
                </a:gridCol>
              </a:tblGrid>
              <a:tr h="601839">
                <a:tc>
                  <a:txBody>
                    <a:bodyPr/>
                    <a:lstStyle/>
                    <a:p>
                      <a:r>
                        <a:rPr lang="en-US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548996"/>
                  </a:ext>
                </a:extLst>
              </a:tr>
              <a:tr h="390081">
                <a:tc>
                  <a:txBody>
                    <a:bodyPr/>
                    <a:lstStyle/>
                    <a:p>
                      <a:r>
                        <a:rPr lang="en-US" err="1"/>
                        <a:t>UNET+Agumentations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56.87%</a:t>
                      </a:r>
                      <a:endParaRPr lang="en-US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171199107"/>
                  </a:ext>
                </a:extLst>
              </a:tr>
              <a:tr h="367790">
                <a:tc>
                  <a:txBody>
                    <a:bodyPr/>
                    <a:lstStyle/>
                    <a:p>
                      <a:r>
                        <a:rPr lang="en-US"/>
                        <a:t>UNET without Real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63.4%</a:t>
                      </a:r>
                      <a:endParaRPr lang="en-US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21620944"/>
                  </a:ext>
                </a:extLst>
              </a:tr>
              <a:tr h="56840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UNET without </a:t>
                      </a:r>
                      <a:r>
                        <a:rPr lang="en-US" err="1"/>
                        <a:t>agumentations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88.4%</a:t>
                      </a:r>
                      <a:endParaRPr lang="en-US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0744546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BC36C61-72F6-DDB7-34F7-0786C4686CE6}"/>
              </a:ext>
            </a:extLst>
          </p:cNvPr>
          <p:cNvSpPr txBox="1">
            <a:spLocks/>
          </p:cNvSpPr>
          <p:nvPr/>
        </p:nvSpPr>
        <p:spPr>
          <a:xfrm>
            <a:off x="867966" y="46011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Times New Roman"/>
                <a:ea typeface="+mj-lt"/>
                <a:cs typeface="Times New Roman"/>
              </a:rPr>
              <a:t>Conclusions from Phase-01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dirty="0">
                <a:ea typeface="+mj-lt"/>
                <a:cs typeface="+mj-lt"/>
              </a:rPr>
              <a:t>Accuracy was the main metric used, but alternative metrics should be explored.</a:t>
            </a:r>
            <a:endParaRPr lang="en-US" dirty="0">
              <a:ea typeface="+mj-lt"/>
              <a:cs typeface="+mj-lt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600" dirty="0">
                <a:ea typeface="+mj-lt"/>
                <a:cs typeface="+mj-lt"/>
              </a:rPr>
              <a:t>Augmentations did not improve performance as expected.</a:t>
            </a:r>
            <a:endParaRPr lang="en-US" dirty="0">
              <a:ea typeface="+mj-lt"/>
              <a:cs typeface="+mj-lt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600" dirty="0">
                <a:ea typeface="+mj-lt"/>
                <a:cs typeface="+mj-lt"/>
              </a:rPr>
              <a:t>The model performed better without augmentations.</a:t>
            </a:r>
            <a:endParaRPr lang="en-US" dirty="0">
              <a:ea typeface="+mj-lt"/>
              <a:cs typeface="+mj-lt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600" dirty="0">
                <a:ea typeface="+mj-lt"/>
                <a:cs typeface="+mj-lt"/>
              </a:rPr>
              <a:t>Different preprocessing techniques need to be tried.</a:t>
            </a:r>
            <a:endParaRPr lang="en-US" dirty="0">
              <a:ea typeface="+mj-lt"/>
              <a:cs typeface="+mj-lt"/>
            </a:endParaRPr>
          </a:p>
          <a:p>
            <a:pPr algn="l"/>
            <a:endParaRPr lang="en-US" sz="1600" b="1"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179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4830"/>
            <a:ext cx="8229600" cy="457200"/>
          </a:xfrm>
        </p:spPr>
        <p:txBody>
          <a:bodyPr>
            <a:noAutofit/>
          </a:bodyPr>
          <a:lstStyle/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IDENTIFICATION OF RESEARCH GAP</a:t>
            </a:r>
            <a:br>
              <a:rPr lang="en-US" sz="3600" b="1">
                <a:latin typeface="Times New Roman" pitchFamily="18" charset="0"/>
                <a:cs typeface="Times New Roman" pitchFamily="18" charset="0"/>
              </a:rPr>
            </a:br>
            <a:br>
              <a:rPr lang="en-US" sz="3600" b="1">
                <a:latin typeface="Times New Roman" pitchFamily="18" charset="0"/>
                <a:cs typeface="Times New Roman" pitchFamily="18" charset="0"/>
              </a:rPr>
            </a:br>
            <a:endParaRPr lang="en-US" sz="36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451" y="2146012"/>
            <a:ext cx="3916561" cy="49653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Most existing models struggle with achieving a balance between key metrics in precise localization of forgeries in images.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Limited research has been conducted on detecting forgeries in printed media, leaving a significant gap in addressing this area.</a:t>
            </a:r>
            <a:endParaRPr lang="en-US" sz="2000"/>
          </a:p>
          <a:p>
            <a:endParaRPr lang="en-US" sz="2000">
              <a:ea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How AI Document Verification Technology Helps Combat Document Fraud">
            <a:extLst>
              <a:ext uri="{FF2B5EF4-FFF2-40B4-BE49-F238E27FC236}">
                <a16:creationId xmlns:a16="http://schemas.microsoft.com/office/drawing/2014/main" id="{67337376-0805-9D98-9713-117CDB4C4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626" y="3727251"/>
            <a:ext cx="3668914" cy="1787725"/>
          </a:xfrm>
          <a:prstGeom prst="rect">
            <a:avLst/>
          </a:prstGeom>
        </p:spPr>
      </p:pic>
      <p:pic>
        <p:nvPicPr>
          <p:cNvPr id="7" name="Picture 6" descr="A white dog on a black background&#10;&#10;AI-generated content may be incorrect.">
            <a:extLst>
              <a:ext uri="{FF2B5EF4-FFF2-40B4-BE49-F238E27FC236}">
                <a16:creationId xmlns:a16="http://schemas.microsoft.com/office/drawing/2014/main" id="{AAA5781D-AF88-D221-D645-B3311861F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396" y="1891308"/>
            <a:ext cx="1919288" cy="1441252"/>
          </a:xfrm>
          <a:prstGeom prst="rect">
            <a:avLst/>
          </a:prstGeom>
        </p:spPr>
      </p:pic>
      <p:pic>
        <p:nvPicPr>
          <p:cNvPr id="8" name="Picture 7" descr="A sheep standing in a field with a tree in the background&#10;&#10;AI-generated content may be incorrect.">
            <a:extLst>
              <a:ext uri="{FF2B5EF4-FFF2-40B4-BE49-F238E27FC236}">
                <a16:creationId xmlns:a16="http://schemas.microsoft.com/office/drawing/2014/main" id="{79B254CA-323C-E825-0E04-4D46644BB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553" y="1897261"/>
            <a:ext cx="1944886" cy="14472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5691"/>
            <a:ext cx="8229600" cy="533400"/>
          </a:xfrm>
        </p:spPr>
        <p:txBody>
          <a:bodyPr>
            <a:noAutofit/>
          </a:bodyPr>
          <a:lstStyle/>
          <a:p>
            <a:r>
              <a:rPr lang="en-US" sz="2400" b="1">
                <a:latin typeface="Times New Roman"/>
                <a:cs typeface="Times New Roman"/>
              </a:rPr>
              <a:t>DATASET DETAILS </a:t>
            </a:r>
            <a:br>
              <a:rPr lang="en-US" sz="2400" b="1">
                <a:latin typeface="Times New Roman" pitchFamily="18" charset="0"/>
                <a:cs typeface="Times New Roman" pitchFamily="18" charset="0"/>
              </a:rPr>
            </a:br>
            <a:r>
              <a:rPr lang="en-US" sz="2400" b="1">
                <a:latin typeface="Times New Roman"/>
                <a:cs typeface="Times New Roman"/>
              </a:rPr>
              <a:t>CASIA.V2.0</a:t>
            </a:r>
            <a:br>
              <a:rPr lang="en-US" sz="2400">
                <a:latin typeface="Times New Roman" pitchFamily="18" charset="0"/>
                <a:cs typeface="Times New Roman" pitchFamily="18" charset="0"/>
              </a:rPr>
            </a:br>
            <a:br>
              <a:rPr lang="en-US" sz="3600" b="1">
                <a:latin typeface="Times New Roman" pitchFamily="18" charset="0"/>
                <a:cs typeface="Times New Roman" pitchFamily="18" charset="0"/>
              </a:rPr>
            </a:br>
            <a:br>
              <a:rPr lang="en-US" sz="3600" b="1">
                <a:latin typeface="Times New Roman" pitchFamily="18" charset="0"/>
                <a:cs typeface="Times New Roman" pitchFamily="18" charset="0"/>
              </a:rPr>
            </a:br>
            <a:endParaRPr lang="en-US" sz="3600" b="1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515585B6-F037-54CE-D964-349CA6A2D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2065734"/>
            <a:ext cx="4052888" cy="2949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37CCA5-C056-68FB-9230-1B70A4401095}"/>
              </a:ext>
            </a:extLst>
          </p:cNvPr>
          <p:cNvSpPr txBox="1"/>
          <p:nvPr/>
        </p:nvSpPr>
        <p:spPr>
          <a:xfrm>
            <a:off x="5486400" y="2107096"/>
            <a:ext cx="288776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Au (Authentic)</a:t>
            </a:r>
            <a:r>
              <a:rPr lang="en-US"/>
              <a:t>: Original, unaltered images. </a:t>
            </a:r>
          </a:p>
          <a:p>
            <a:endParaRPr lang="en-US"/>
          </a:p>
          <a:p>
            <a:r>
              <a:rPr lang="en-US" b="1"/>
              <a:t>Tp (Tampered)</a:t>
            </a:r>
            <a:r>
              <a:rPr lang="en-US"/>
              <a:t>: Images that have undergone some form of manipulation. </a:t>
            </a:r>
          </a:p>
          <a:p>
            <a:endParaRPr lang="en-US"/>
          </a:p>
          <a:p>
            <a:r>
              <a:rPr lang="en-US" b="1"/>
              <a:t>Gt (Ground Truth)</a:t>
            </a:r>
            <a:r>
              <a:rPr lang="en-US"/>
              <a:t>: Binary masks highlighting tampered regions.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4D439-F413-694F-F830-279419B9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172" y="5409353"/>
            <a:ext cx="4450359" cy="3131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5691"/>
            <a:ext cx="8229600" cy="533400"/>
          </a:xfrm>
        </p:spPr>
        <p:txBody>
          <a:bodyPr>
            <a:noAutofit/>
          </a:bodyPr>
          <a:lstStyle/>
          <a:p>
            <a:r>
              <a:rPr lang="en-US" sz="2400" b="1">
                <a:latin typeface="Times New Roman"/>
                <a:cs typeface="Times New Roman"/>
              </a:rPr>
              <a:t>DATASET DETAILS </a:t>
            </a:r>
            <a:br>
              <a:rPr lang="en-US" sz="2400" b="1">
                <a:latin typeface="Times New Roman" pitchFamily="18" charset="0"/>
                <a:cs typeface="Times New Roman" pitchFamily="18" charset="0"/>
              </a:rPr>
            </a:br>
            <a:r>
              <a:rPr lang="en-US" sz="2400" b="1">
                <a:latin typeface="Times New Roman"/>
                <a:cs typeface="Times New Roman"/>
              </a:rPr>
              <a:t>CASIA.2.0</a:t>
            </a:r>
            <a:br>
              <a:rPr lang="en-US" sz="2400">
                <a:latin typeface="Times New Roman" pitchFamily="18" charset="0"/>
                <a:cs typeface="Times New Roman" pitchFamily="18" charset="0"/>
              </a:rPr>
            </a:br>
            <a:br>
              <a:rPr lang="en-US" sz="3600" b="1">
                <a:latin typeface="Times New Roman" pitchFamily="18" charset="0"/>
                <a:cs typeface="Times New Roman" pitchFamily="18" charset="0"/>
              </a:rPr>
            </a:br>
            <a:br>
              <a:rPr lang="en-US" sz="3600" b="1">
                <a:latin typeface="Times New Roman" pitchFamily="18" charset="0"/>
                <a:cs typeface="Times New Roman" pitchFamily="18" charset="0"/>
              </a:rPr>
            </a:br>
            <a:endParaRPr lang="en-US" sz="3600" b="1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37CCA5-C056-68FB-9230-1B70A4401095}"/>
              </a:ext>
            </a:extLst>
          </p:cNvPr>
          <p:cNvSpPr txBox="1"/>
          <p:nvPr/>
        </p:nvSpPr>
        <p:spPr>
          <a:xfrm>
            <a:off x="5486400" y="2360092"/>
            <a:ext cx="288776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+mn-lt"/>
                <a:cs typeface="+mn-lt"/>
              </a:rPr>
              <a:t>Tp_D</a:t>
            </a:r>
            <a:r>
              <a:rPr lang="en-US">
                <a:ea typeface="+mn-lt"/>
                <a:cs typeface="+mn-lt"/>
              </a:rPr>
              <a:t>: Image splicing tampering (content taken from a different source image).</a:t>
            </a:r>
          </a:p>
          <a:p>
            <a:endParaRPr lang="en-US"/>
          </a:p>
          <a:p>
            <a:r>
              <a:rPr lang="en-US" b="1" err="1">
                <a:ea typeface="+mn-lt"/>
                <a:cs typeface="+mn-lt"/>
              </a:rPr>
              <a:t>Tp_S</a:t>
            </a:r>
            <a:r>
              <a:rPr lang="en-US">
                <a:ea typeface="+mn-lt"/>
                <a:cs typeface="+mn-lt"/>
              </a:rPr>
              <a:t>: Copy-move tampering (content copied and moved within the same image).</a:t>
            </a: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8" name="Picture 7" descr="A pie chart with numbers and a few images&#10;&#10;AI-generated content may be incorrect.">
            <a:extLst>
              <a:ext uri="{FF2B5EF4-FFF2-40B4-BE49-F238E27FC236}">
                <a16:creationId xmlns:a16="http://schemas.microsoft.com/office/drawing/2014/main" id="{54B719DC-D23E-452F-9F4B-8195BB6F9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90" y="2247128"/>
            <a:ext cx="4149625" cy="282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6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34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Image Forgery Detection and Localization Phase 2- Review 1, Jan 2025 </vt:lpstr>
      <vt:lpstr>GUIDE APPROVAL SCREENSHOT </vt:lpstr>
      <vt:lpstr>Objective and Problem Statement </vt:lpstr>
      <vt:lpstr>WORK DONE IN  PHASE 1 –OVERVIEW </vt:lpstr>
      <vt:lpstr>Results From Phase 01</vt:lpstr>
      <vt:lpstr>Phase-01 Models perfromance</vt:lpstr>
      <vt:lpstr>IDENTIFICATION OF RESEARCH GAP  </vt:lpstr>
      <vt:lpstr>DATASET DETAILS  CASIA.V2.0   </vt:lpstr>
      <vt:lpstr>DATASET DETAILS  CASIA.2.0   </vt:lpstr>
      <vt:lpstr>DATASET DETAILS  CASIA.V2.0   </vt:lpstr>
      <vt:lpstr>Deep Dive into Dataset</vt:lpstr>
      <vt:lpstr>DIFFERENT TYPES OF CATEGORIES IN CASIA DATASET  </vt:lpstr>
      <vt:lpstr>Method Building Process </vt:lpstr>
      <vt:lpstr>Model 1: ELA-CNN Dual Input Approach </vt:lpstr>
      <vt:lpstr>Why ELA with Tampered image?</vt:lpstr>
      <vt:lpstr>Algorithm For ELA</vt:lpstr>
      <vt:lpstr>ARCHITECTURE DIAGRAM      </vt:lpstr>
      <vt:lpstr>Model Performance    </vt:lpstr>
      <vt:lpstr>Why F1-Score is a good metric?  </vt:lpstr>
      <vt:lpstr>Model Results on Tampered and Real images </vt:lpstr>
      <vt:lpstr>PowerPoint Presentation</vt:lpstr>
      <vt:lpstr>Model 2: Triple Input Model (ELA+SRM)      </vt:lpstr>
      <vt:lpstr>Model 2 Performance</vt:lpstr>
      <vt:lpstr>Model 3: ELA+CNN+UNET(Reconstruction)</vt:lpstr>
      <vt:lpstr>Model 3:Performance </vt:lpstr>
      <vt:lpstr>Model 4:Feature Fusion Techniques &amp; Performance </vt:lpstr>
      <vt:lpstr>Model 5:Via Vision Transformer – (ViT) </vt:lpstr>
      <vt:lpstr>Model 5:ViT Performance </vt:lpstr>
      <vt:lpstr>Performance Evaluation of Model 1(ELA+CNN)  </vt:lpstr>
      <vt:lpstr>Comparison with State of the Art Models </vt:lpstr>
      <vt:lpstr>Comparison with State of the Art Models </vt:lpstr>
      <vt:lpstr>Research Paper Details 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Suchithra M</dc:creator>
  <cp:revision>436</cp:revision>
  <dcterms:created xsi:type="dcterms:W3CDTF">2023-01-31T11:01:35Z</dcterms:created>
  <dcterms:modified xsi:type="dcterms:W3CDTF">2025-01-24T16:02:40Z</dcterms:modified>
</cp:coreProperties>
</file>